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8" r:id="rId12"/>
    <p:sldId id="269" r:id="rId13"/>
    <p:sldId id="270" r:id="rId14"/>
    <p:sldId id="271" r:id="rId15"/>
    <p:sldId id="274" r:id="rId16"/>
    <p:sldId id="273" r:id="rId17"/>
    <p:sldId id="275" r:id="rId18"/>
  </p:sldIdLst>
  <p:sldSz cx="12192000" cy="6858000"/>
  <p:notesSz cx="6858000" cy="9144000"/>
  <p:defaultTextStyle>
    <a:defPPr>
      <a:defRPr lang="vi-V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F8F7"/>
    <a:srgbClr val="3FBEB7"/>
    <a:srgbClr val="292B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9" d="100"/>
          <a:sy n="89" d="100"/>
        </p:scale>
        <p:origin x="46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êu đề Bản chiế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9D94851D-95C2-4EB7-89DC-B885A248B5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Tiêu đề phụ 2">
            <a:extLst>
              <a:ext uri="{FF2B5EF4-FFF2-40B4-BE49-F238E27FC236}">
                <a16:creationId xmlns:a16="http://schemas.microsoft.com/office/drawing/2014/main" id="{F887E3D8-24C2-48A0-ACBE-A9D3C181A4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vi-VN"/>
              <a:t>Bấm để chỉnh sửa kiểu tiêu đề phụ của Bản cái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4C2EEF30-2365-4528-8958-D0D4904DF4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B96FD5-4FD3-4B75-B9EF-3DF80B26E1B9}" type="datetimeFigureOut">
              <a:rPr lang="vi-VN" smtClean="0"/>
              <a:t>07/04/2022</a:t>
            </a:fld>
            <a:endParaRPr lang="vi-VN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16C28681-64DF-4BEE-A525-EE3D190C83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BC7AEF8B-2A62-4FDC-81B1-AB57149F9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F8994-A78F-441C-8606-2A0D70E51E82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9179006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êu đề và Văn bản Dọ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9F64ACF5-F625-4FAD-ACCE-DB2982227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Văn bản Dọc 2">
            <a:extLst>
              <a:ext uri="{FF2B5EF4-FFF2-40B4-BE49-F238E27FC236}">
                <a16:creationId xmlns:a16="http://schemas.microsoft.com/office/drawing/2014/main" id="{EFD7D7B5-86DE-46A1-83E9-C815DDD90F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4F2763DF-59E5-449E-9226-0D2AF0D7E4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B96FD5-4FD3-4B75-B9EF-3DF80B26E1B9}" type="datetimeFigureOut">
              <a:rPr lang="vi-VN" smtClean="0"/>
              <a:t>07/04/2022</a:t>
            </a:fld>
            <a:endParaRPr lang="vi-VN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B0E3124D-A564-4037-A6A8-701CC2A245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40CBA993-26AB-4561-B7FE-8F5413CC47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F8994-A78F-441C-8606-2A0D70E51E82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90030561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êu đề Dọc và Văn bả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Dọc 1">
            <a:extLst>
              <a:ext uri="{FF2B5EF4-FFF2-40B4-BE49-F238E27FC236}">
                <a16:creationId xmlns:a16="http://schemas.microsoft.com/office/drawing/2014/main" id="{99240F3F-6D2E-4FC2-84C3-61FC802D8CB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Văn bản Dọc 2">
            <a:extLst>
              <a:ext uri="{FF2B5EF4-FFF2-40B4-BE49-F238E27FC236}">
                <a16:creationId xmlns:a16="http://schemas.microsoft.com/office/drawing/2014/main" id="{09956D28-B2AA-44C6-B522-7F631C4BEC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38BAFA7C-8B1C-48DF-9BDF-B2586FBD1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B96FD5-4FD3-4B75-B9EF-3DF80B26E1B9}" type="datetimeFigureOut">
              <a:rPr lang="vi-VN" smtClean="0"/>
              <a:t>07/04/2022</a:t>
            </a:fld>
            <a:endParaRPr lang="vi-VN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FBBAAD7C-70B2-49D0-A778-8DA9D91286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0C47A7E0-99E4-4614-89DE-DAFBBEBBE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F8994-A78F-441C-8606-2A0D70E51E82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29664214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êu đề và Nộ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A75BABB2-12F2-4260-9D98-E6BDDBA333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B6FB9914-783C-4BAA-AA48-8CBB82EB40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D283A441-FAA9-480F-B846-73A2B04219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B96FD5-4FD3-4B75-B9EF-3DF80B26E1B9}" type="datetimeFigureOut">
              <a:rPr lang="vi-VN" smtClean="0"/>
              <a:t>07/04/2022</a:t>
            </a:fld>
            <a:endParaRPr lang="vi-VN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FD5ACD41-D6FF-45B5-99BF-648FF895BB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DA5F861E-54B3-4190-91B9-E98DA87639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F8994-A78F-441C-8606-2A0D70E51E82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6041687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Đầu trang của Phầ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30870A1F-E860-4F1A-9BDB-7FBF523817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3954FB23-B3BC-4CFA-A6F6-CDDE9DADFB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807324E3-8DD4-4233-994F-440331A535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B96FD5-4FD3-4B75-B9EF-3DF80B26E1B9}" type="datetimeFigureOut">
              <a:rPr lang="vi-VN" smtClean="0"/>
              <a:t>07/04/2022</a:t>
            </a:fld>
            <a:endParaRPr lang="vi-VN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F7D7FE4E-FC96-43CA-9863-0419811F25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4F89B7A1-D075-4DD4-BDF1-A375C0E3A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F8994-A78F-441C-8606-2A0D70E51E82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91662042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Hai Nộ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912E65DD-286A-40C3-90A8-F8064389C6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C82465EA-4C19-4940-958D-921A7FD78C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4" name="Chỗ dành sẵn cho Nội dung 3">
            <a:extLst>
              <a:ext uri="{FF2B5EF4-FFF2-40B4-BE49-F238E27FC236}">
                <a16:creationId xmlns:a16="http://schemas.microsoft.com/office/drawing/2014/main" id="{6C033AFF-7E58-4351-988A-521ECD3393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5" name="Chỗ dành sẵn cho Ngày tháng 4">
            <a:extLst>
              <a:ext uri="{FF2B5EF4-FFF2-40B4-BE49-F238E27FC236}">
                <a16:creationId xmlns:a16="http://schemas.microsoft.com/office/drawing/2014/main" id="{A5ADED41-1C89-4EB7-97BC-BB81286924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B96FD5-4FD3-4B75-B9EF-3DF80B26E1B9}" type="datetimeFigureOut">
              <a:rPr lang="vi-VN" smtClean="0"/>
              <a:t>07/04/2022</a:t>
            </a:fld>
            <a:endParaRPr lang="vi-VN"/>
          </a:p>
        </p:txBody>
      </p:sp>
      <p:sp>
        <p:nvSpPr>
          <p:cNvPr id="6" name="Chỗ dành sẵn cho Chân trang 5">
            <a:extLst>
              <a:ext uri="{FF2B5EF4-FFF2-40B4-BE49-F238E27FC236}">
                <a16:creationId xmlns:a16="http://schemas.microsoft.com/office/drawing/2014/main" id="{DAF66C3A-0D0F-4041-B8F7-1B452C1141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Chỗ dành sẵn cho Số hiệu Bản chiếu 6">
            <a:extLst>
              <a:ext uri="{FF2B5EF4-FFF2-40B4-BE49-F238E27FC236}">
                <a16:creationId xmlns:a16="http://schemas.microsoft.com/office/drawing/2014/main" id="{DD9A2867-30E0-45DF-8171-69108819E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F8994-A78F-441C-8606-2A0D70E51E82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96530253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hép so sán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70E9BCC5-1458-4E3C-93D0-F9C16BE80D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932FE2E4-B3C4-402D-908C-DA44DE3656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4" name="Chỗ dành sẵn cho Nội dung 3">
            <a:extLst>
              <a:ext uri="{FF2B5EF4-FFF2-40B4-BE49-F238E27FC236}">
                <a16:creationId xmlns:a16="http://schemas.microsoft.com/office/drawing/2014/main" id="{69E227D7-34A6-4BA6-9315-DF967CC0B7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5" name="Chỗ dành sẵn cho Văn bản 4">
            <a:extLst>
              <a:ext uri="{FF2B5EF4-FFF2-40B4-BE49-F238E27FC236}">
                <a16:creationId xmlns:a16="http://schemas.microsoft.com/office/drawing/2014/main" id="{950DE402-5D8C-49B7-86CF-B4A3965A5AE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6" name="Chỗ dành sẵn cho Nội dung 5">
            <a:extLst>
              <a:ext uri="{FF2B5EF4-FFF2-40B4-BE49-F238E27FC236}">
                <a16:creationId xmlns:a16="http://schemas.microsoft.com/office/drawing/2014/main" id="{E79C773D-C634-4854-BFDA-8310ED05301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7" name="Chỗ dành sẵn cho Ngày tháng 6">
            <a:extLst>
              <a:ext uri="{FF2B5EF4-FFF2-40B4-BE49-F238E27FC236}">
                <a16:creationId xmlns:a16="http://schemas.microsoft.com/office/drawing/2014/main" id="{FAE00F22-4E05-487B-B187-BB96DDF356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B96FD5-4FD3-4B75-B9EF-3DF80B26E1B9}" type="datetimeFigureOut">
              <a:rPr lang="vi-VN" smtClean="0"/>
              <a:t>07/04/2022</a:t>
            </a:fld>
            <a:endParaRPr lang="vi-VN"/>
          </a:p>
        </p:txBody>
      </p:sp>
      <p:sp>
        <p:nvSpPr>
          <p:cNvPr id="8" name="Chỗ dành sẵn cho Chân trang 7">
            <a:extLst>
              <a:ext uri="{FF2B5EF4-FFF2-40B4-BE49-F238E27FC236}">
                <a16:creationId xmlns:a16="http://schemas.microsoft.com/office/drawing/2014/main" id="{DB997C0F-D8AA-414D-8E81-E2634029DC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9" name="Chỗ dành sẵn cho Số hiệu Bản chiếu 8">
            <a:extLst>
              <a:ext uri="{FF2B5EF4-FFF2-40B4-BE49-F238E27FC236}">
                <a16:creationId xmlns:a16="http://schemas.microsoft.com/office/drawing/2014/main" id="{ED006E53-F06D-4518-B619-B739334F5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F8994-A78F-441C-8606-2A0D70E51E82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49063331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hỉ Tiêu đê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4BB9416F-6BA0-40D6-B702-75C256CBB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Ngày tháng 2">
            <a:extLst>
              <a:ext uri="{FF2B5EF4-FFF2-40B4-BE49-F238E27FC236}">
                <a16:creationId xmlns:a16="http://schemas.microsoft.com/office/drawing/2014/main" id="{5B18183A-2E75-4C17-8307-3B06B84D2F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B96FD5-4FD3-4B75-B9EF-3DF80B26E1B9}" type="datetimeFigureOut">
              <a:rPr lang="vi-VN" smtClean="0"/>
              <a:t>07/04/2022</a:t>
            </a:fld>
            <a:endParaRPr lang="vi-VN"/>
          </a:p>
        </p:txBody>
      </p:sp>
      <p:sp>
        <p:nvSpPr>
          <p:cNvPr id="4" name="Chỗ dành sẵn cho Chân trang 3">
            <a:extLst>
              <a:ext uri="{FF2B5EF4-FFF2-40B4-BE49-F238E27FC236}">
                <a16:creationId xmlns:a16="http://schemas.microsoft.com/office/drawing/2014/main" id="{EEB4F558-1F47-4F29-85B6-09CCA2D099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5" name="Chỗ dành sẵn cho Số hiệu Bản chiếu 4">
            <a:extLst>
              <a:ext uri="{FF2B5EF4-FFF2-40B4-BE49-F238E27FC236}">
                <a16:creationId xmlns:a16="http://schemas.microsoft.com/office/drawing/2014/main" id="{0722292D-E26B-4607-8ED5-AE6ADC452D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F8994-A78F-441C-8606-2A0D70E51E82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51663889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rố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Ngày tháng 1">
            <a:extLst>
              <a:ext uri="{FF2B5EF4-FFF2-40B4-BE49-F238E27FC236}">
                <a16:creationId xmlns:a16="http://schemas.microsoft.com/office/drawing/2014/main" id="{92F19BF9-B1B7-4965-8892-E90CB094B7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B96FD5-4FD3-4B75-B9EF-3DF80B26E1B9}" type="datetimeFigureOut">
              <a:rPr lang="vi-VN" smtClean="0"/>
              <a:t>07/04/2022</a:t>
            </a:fld>
            <a:endParaRPr lang="vi-VN"/>
          </a:p>
        </p:txBody>
      </p:sp>
      <p:sp>
        <p:nvSpPr>
          <p:cNvPr id="3" name="Chỗ dành sẵn cho Chân trang 2">
            <a:extLst>
              <a:ext uri="{FF2B5EF4-FFF2-40B4-BE49-F238E27FC236}">
                <a16:creationId xmlns:a16="http://schemas.microsoft.com/office/drawing/2014/main" id="{B5E574B4-095B-4381-8795-CD4541E1C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C59939A3-4C5E-4BEF-953B-9FED028F7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F8994-A78F-441C-8606-2A0D70E51E82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2340680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Nội dung với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6C165EB7-BB77-4D24-B0B2-6438139392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22E7935F-E608-4BC6-A3D8-0909338687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4" name="Chỗ dành sẵn cho Văn bản 3">
            <a:extLst>
              <a:ext uri="{FF2B5EF4-FFF2-40B4-BE49-F238E27FC236}">
                <a16:creationId xmlns:a16="http://schemas.microsoft.com/office/drawing/2014/main" id="{2DE2D3BE-40A9-42C5-9CB2-769737B070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5" name="Chỗ dành sẵn cho Ngày tháng 4">
            <a:extLst>
              <a:ext uri="{FF2B5EF4-FFF2-40B4-BE49-F238E27FC236}">
                <a16:creationId xmlns:a16="http://schemas.microsoft.com/office/drawing/2014/main" id="{EB3C6B93-C14D-4CC7-8EC5-E818DC4E9C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B96FD5-4FD3-4B75-B9EF-3DF80B26E1B9}" type="datetimeFigureOut">
              <a:rPr lang="vi-VN" smtClean="0"/>
              <a:t>07/04/2022</a:t>
            </a:fld>
            <a:endParaRPr lang="vi-VN"/>
          </a:p>
        </p:txBody>
      </p:sp>
      <p:sp>
        <p:nvSpPr>
          <p:cNvPr id="6" name="Chỗ dành sẵn cho Chân trang 5">
            <a:extLst>
              <a:ext uri="{FF2B5EF4-FFF2-40B4-BE49-F238E27FC236}">
                <a16:creationId xmlns:a16="http://schemas.microsoft.com/office/drawing/2014/main" id="{2363543B-3F0E-4FE1-A786-0BF32F03CC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Chỗ dành sẵn cho Số hiệu Bản chiếu 6">
            <a:extLst>
              <a:ext uri="{FF2B5EF4-FFF2-40B4-BE49-F238E27FC236}">
                <a16:creationId xmlns:a16="http://schemas.microsoft.com/office/drawing/2014/main" id="{B5A0AF89-63C2-435E-B7F5-6C1F4469B0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F8994-A78F-441C-8606-2A0D70E51E82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59784986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̉nh với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F3423B38-C31A-448C-9E14-E46DF1838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Hình ảnh 2">
            <a:extLst>
              <a:ext uri="{FF2B5EF4-FFF2-40B4-BE49-F238E27FC236}">
                <a16:creationId xmlns:a16="http://schemas.microsoft.com/office/drawing/2014/main" id="{84E7C2F7-61C7-4672-B78F-2A3C0807CC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vi-VN"/>
          </a:p>
        </p:txBody>
      </p:sp>
      <p:sp>
        <p:nvSpPr>
          <p:cNvPr id="4" name="Chỗ dành sẵn cho Văn bản 3">
            <a:extLst>
              <a:ext uri="{FF2B5EF4-FFF2-40B4-BE49-F238E27FC236}">
                <a16:creationId xmlns:a16="http://schemas.microsoft.com/office/drawing/2014/main" id="{23AF01B0-C777-4863-9CA8-F16E97836A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5" name="Chỗ dành sẵn cho Ngày tháng 4">
            <a:extLst>
              <a:ext uri="{FF2B5EF4-FFF2-40B4-BE49-F238E27FC236}">
                <a16:creationId xmlns:a16="http://schemas.microsoft.com/office/drawing/2014/main" id="{12BD2394-8CB6-43A4-99B0-15DEF60726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B96FD5-4FD3-4B75-B9EF-3DF80B26E1B9}" type="datetimeFigureOut">
              <a:rPr lang="vi-VN" smtClean="0"/>
              <a:t>07/04/2022</a:t>
            </a:fld>
            <a:endParaRPr lang="vi-VN"/>
          </a:p>
        </p:txBody>
      </p:sp>
      <p:sp>
        <p:nvSpPr>
          <p:cNvPr id="6" name="Chỗ dành sẵn cho Chân trang 5">
            <a:extLst>
              <a:ext uri="{FF2B5EF4-FFF2-40B4-BE49-F238E27FC236}">
                <a16:creationId xmlns:a16="http://schemas.microsoft.com/office/drawing/2014/main" id="{13EAB365-C3E9-4B66-909B-3E5DE3A611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Chỗ dành sẵn cho Số hiệu Bản chiếu 6">
            <a:extLst>
              <a:ext uri="{FF2B5EF4-FFF2-40B4-BE49-F238E27FC236}">
                <a16:creationId xmlns:a16="http://schemas.microsoft.com/office/drawing/2014/main" id="{BDF9A246-4A51-4B61-A01F-6FB8842D9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F8994-A78F-441C-8606-2A0D70E51E82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82862884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8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Tiêu đề 1">
            <a:extLst>
              <a:ext uri="{FF2B5EF4-FFF2-40B4-BE49-F238E27FC236}">
                <a16:creationId xmlns:a16="http://schemas.microsoft.com/office/drawing/2014/main" id="{B08428B0-17F3-4CA9-8CDE-9C893C2A1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4E6F39E7-38D6-488E-AA98-1313EF84B2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E6AAE928-7ABF-4F6B-B827-32E79D0D45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B96FD5-4FD3-4B75-B9EF-3DF80B26E1B9}" type="datetimeFigureOut">
              <a:rPr lang="vi-VN" smtClean="0"/>
              <a:t>07/04/2022</a:t>
            </a:fld>
            <a:endParaRPr lang="vi-VN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E84E8F9F-C013-467C-919D-35F9E76E52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vi-VN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ABD77603-618B-41C4-9114-F228F8C6F6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BF8994-A78F-441C-8606-2A0D70E51E82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2253016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vi-V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svg"/><Relationship Id="rId3" Type="http://schemas.openxmlformats.org/officeDocument/2006/relationships/image" Target="../media/image18.svg"/><Relationship Id="rId7" Type="http://schemas.openxmlformats.org/officeDocument/2006/relationships/image" Target="../media/image22.svg"/><Relationship Id="rId12" Type="http://schemas.openxmlformats.org/officeDocument/2006/relationships/image" Target="../media/image2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11" Type="http://schemas.openxmlformats.org/officeDocument/2006/relationships/image" Target="../media/image26.svg"/><Relationship Id="rId5" Type="http://schemas.openxmlformats.org/officeDocument/2006/relationships/image" Target="../media/image20.sv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sv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Hình ảnh 4">
            <a:extLst>
              <a:ext uri="{FF2B5EF4-FFF2-40B4-BE49-F238E27FC236}">
                <a16:creationId xmlns:a16="http://schemas.microsoft.com/office/drawing/2014/main" id="{8E22BCC0-6D72-42CB-96E9-A9D9306965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118" y="96351"/>
            <a:ext cx="1190625" cy="1190625"/>
          </a:xfrm>
          <a:prstGeom prst="rect">
            <a:avLst/>
          </a:prstGeom>
        </p:spPr>
      </p:pic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1C72E478-5BA0-45AB-9AC7-FB78553FF2A5}"/>
              </a:ext>
            </a:extLst>
          </p:cNvPr>
          <p:cNvSpPr txBox="1"/>
          <p:nvPr/>
        </p:nvSpPr>
        <p:spPr>
          <a:xfrm>
            <a:off x="2636561" y="491609"/>
            <a:ext cx="6918882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000">
                <a:solidFill>
                  <a:srgbClr val="292B2A"/>
                </a:solidFill>
                <a:latin typeface="SVN-Avo" panose="02040603050506020204" pitchFamily="18" charset="0"/>
                <a:cs typeface="SVN-Aguda" pitchFamily="50" charset="0"/>
              </a:rPr>
              <a:t>TRƯỜNG ĐẠI HỌC KHOA HỌC TỰ NHIÊN, ĐHQG - HCM</a:t>
            </a:r>
            <a:endParaRPr lang="vi-VN" sz="2000">
              <a:solidFill>
                <a:srgbClr val="292B2A"/>
              </a:solidFill>
              <a:cs typeface="SVN-Aguda" pitchFamily="50" charset="0"/>
            </a:endParaRPr>
          </a:p>
        </p:txBody>
      </p:sp>
      <p:sp>
        <p:nvSpPr>
          <p:cNvPr id="12" name="Hình Bầu dục 11">
            <a:extLst>
              <a:ext uri="{FF2B5EF4-FFF2-40B4-BE49-F238E27FC236}">
                <a16:creationId xmlns:a16="http://schemas.microsoft.com/office/drawing/2014/main" id="{5E8AF02B-9C19-4769-87B9-A3187671D50C}"/>
              </a:ext>
            </a:extLst>
          </p:cNvPr>
          <p:cNvSpPr/>
          <p:nvPr/>
        </p:nvSpPr>
        <p:spPr>
          <a:xfrm rot="20079710">
            <a:off x="520399" y="2151091"/>
            <a:ext cx="3253096" cy="3163267"/>
          </a:xfrm>
          <a:prstGeom prst="ellipse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8C5F04BD-1569-46A2-A48A-9DB8EBB8D2C4}"/>
              </a:ext>
            </a:extLst>
          </p:cNvPr>
          <p:cNvSpPr txBox="1"/>
          <p:nvPr/>
        </p:nvSpPr>
        <p:spPr>
          <a:xfrm>
            <a:off x="5170097" y="2225324"/>
            <a:ext cx="536717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>
                <a:solidFill>
                  <a:srgbClr val="292B2A"/>
                </a:solidFill>
                <a:latin typeface="SVN-Avo" panose="02040603050506020204" pitchFamily="18" charset="0"/>
              </a:rPr>
              <a:t>BÁO CÁO </a:t>
            </a:r>
            <a:r>
              <a:rPr lang="en-US" sz="4800" b="1">
                <a:solidFill>
                  <a:srgbClr val="3FBEB7"/>
                </a:solidFill>
                <a:latin typeface="SVN-Avo" panose="02040603050506020204" pitchFamily="18" charset="0"/>
              </a:rPr>
              <a:t>ĐỒ ÁN</a:t>
            </a:r>
            <a:endParaRPr lang="vi-VN" sz="4800" b="1">
              <a:solidFill>
                <a:srgbClr val="3FBEB7"/>
              </a:solidFill>
            </a:endParaRPr>
          </a:p>
        </p:txBody>
      </p:sp>
      <p:sp>
        <p:nvSpPr>
          <p:cNvPr id="7" name="Hộp Văn bản 6">
            <a:extLst>
              <a:ext uri="{FF2B5EF4-FFF2-40B4-BE49-F238E27FC236}">
                <a16:creationId xmlns:a16="http://schemas.microsoft.com/office/drawing/2014/main" id="{36429E9D-294E-450A-87A7-AFCA632BD1E3}"/>
              </a:ext>
            </a:extLst>
          </p:cNvPr>
          <p:cNvSpPr txBox="1"/>
          <p:nvPr/>
        </p:nvSpPr>
        <p:spPr>
          <a:xfrm>
            <a:off x="3613897" y="3287028"/>
            <a:ext cx="847957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>
                <a:latin typeface="SVN-Avo" panose="02040603050506020204" pitchFamily="18" charset="0"/>
              </a:rPr>
              <a:t>THỰC HÀNH LẬP TRÌNH HƯỚNG ĐỐI TƯỢNG</a:t>
            </a:r>
            <a:endParaRPr lang="vi-VN" sz="4000"/>
          </a:p>
        </p:txBody>
      </p:sp>
      <p:sp>
        <p:nvSpPr>
          <p:cNvPr id="3" name="Dấu Nhân 2">
            <a:extLst>
              <a:ext uri="{FF2B5EF4-FFF2-40B4-BE49-F238E27FC236}">
                <a16:creationId xmlns:a16="http://schemas.microsoft.com/office/drawing/2014/main" id="{A365E3A2-DCD9-4164-A1CA-5280448C349D}"/>
              </a:ext>
            </a:extLst>
          </p:cNvPr>
          <p:cNvSpPr/>
          <p:nvPr/>
        </p:nvSpPr>
        <p:spPr>
          <a:xfrm rot="198318">
            <a:off x="1821932" y="1418404"/>
            <a:ext cx="2559426" cy="2477071"/>
          </a:xfrm>
          <a:prstGeom prst="mathMultiply">
            <a:avLst>
              <a:gd name="adj1" fmla="val 11940"/>
            </a:avLst>
          </a:prstGeom>
          <a:solidFill>
            <a:srgbClr val="F6F8F7"/>
          </a:solidFill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8" name="Dấu Nhân 7">
            <a:extLst>
              <a:ext uri="{FF2B5EF4-FFF2-40B4-BE49-F238E27FC236}">
                <a16:creationId xmlns:a16="http://schemas.microsoft.com/office/drawing/2014/main" id="{9DA4B918-4FF3-4B09-B1F6-4B86D26F4225}"/>
              </a:ext>
            </a:extLst>
          </p:cNvPr>
          <p:cNvSpPr/>
          <p:nvPr/>
        </p:nvSpPr>
        <p:spPr>
          <a:xfrm rot="198318">
            <a:off x="2659167" y="1331521"/>
            <a:ext cx="1590643" cy="1575005"/>
          </a:xfrm>
          <a:prstGeom prst="mathMultiply">
            <a:avLst>
              <a:gd name="adj1" fmla="val 23762"/>
            </a:avLst>
          </a:prstGeom>
          <a:solidFill>
            <a:srgbClr val="3FBEB7"/>
          </a:solidFill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9" name="Dấu Nhân 8">
            <a:extLst>
              <a:ext uri="{FF2B5EF4-FFF2-40B4-BE49-F238E27FC236}">
                <a16:creationId xmlns:a16="http://schemas.microsoft.com/office/drawing/2014/main" id="{FACC2C10-6541-40CC-A6C2-F7B8E5D16E3B}"/>
              </a:ext>
            </a:extLst>
          </p:cNvPr>
          <p:cNvSpPr/>
          <p:nvPr/>
        </p:nvSpPr>
        <p:spPr>
          <a:xfrm rot="198318">
            <a:off x="2846161" y="2186271"/>
            <a:ext cx="826031" cy="817910"/>
          </a:xfrm>
          <a:prstGeom prst="mathMultiply">
            <a:avLst>
              <a:gd name="adj1" fmla="val 16190"/>
            </a:avLst>
          </a:prstGeom>
          <a:solidFill>
            <a:srgbClr val="292B2A"/>
          </a:solidFill>
          <a:ln w="762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1A8E4DED-7626-4B88-AD73-B4E280F6E61F}"/>
              </a:ext>
            </a:extLst>
          </p:cNvPr>
          <p:cNvSpPr txBox="1"/>
          <p:nvPr/>
        </p:nvSpPr>
        <p:spPr>
          <a:xfrm>
            <a:off x="6143921" y="5161815"/>
            <a:ext cx="3419526" cy="46166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sz="2400">
                <a:latin typeface="SVN-Avo" panose="02040603050506020204" pitchFamily="18" charset="0"/>
              </a:rPr>
              <a:t>Giảng viên: </a:t>
            </a:r>
            <a:r>
              <a:rPr lang="en-US" sz="2400">
                <a:solidFill>
                  <a:srgbClr val="3FBEB7"/>
                </a:solidFill>
                <a:latin typeface="SVN-Avo" panose="02040603050506020204" pitchFamily="18" charset="0"/>
              </a:rPr>
              <a:t>Lê Đức Trị</a:t>
            </a:r>
            <a:endParaRPr lang="vi-VN" sz="2400">
              <a:solidFill>
                <a:srgbClr val="3FBEB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87539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86121081-D4C0-4C3F-8509-463CAD8946AB}"/>
              </a:ext>
            </a:extLst>
          </p:cNvPr>
          <p:cNvSpPr txBox="1"/>
          <p:nvPr/>
        </p:nvSpPr>
        <p:spPr>
          <a:xfrm>
            <a:off x="7572378" y="239344"/>
            <a:ext cx="4619622" cy="830997"/>
          </a:xfrm>
          <a:prstGeom prst="rect">
            <a:avLst/>
          </a:prstGeom>
          <a:solidFill>
            <a:srgbClr val="3FBEB7"/>
          </a:solidFill>
        </p:spPr>
        <p:txBody>
          <a:bodyPr wrap="square" rtlCol="0">
            <a:spAutoFit/>
          </a:bodyPr>
          <a:lstStyle/>
          <a:p>
            <a:r>
              <a:rPr lang="en-US" sz="4800" b="1">
                <a:solidFill>
                  <a:srgbClr val="F6F8F7"/>
                </a:solidFill>
              </a:rPr>
              <a:t>khach_hang</a:t>
            </a:r>
            <a:endParaRPr lang="vi-VN" sz="4800" b="1">
              <a:solidFill>
                <a:srgbClr val="F6F8F7"/>
              </a:solidFill>
            </a:endParaRPr>
          </a:p>
        </p:txBody>
      </p:sp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D72C631A-08F8-45F5-AEF2-58C4FD44EBB6}"/>
              </a:ext>
            </a:extLst>
          </p:cNvPr>
          <p:cNvSpPr txBox="1"/>
          <p:nvPr/>
        </p:nvSpPr>
        <p:spPr>
          <a:xfrm>
            <a:off x="5363596" y="1070341"/>
            <a:ext cx="6756517" cy="5105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u="sng"/>
              <a:t>Thuộc tính:</a:t>
            </a:r>
          </a:p>
          <a:p>
            <a:pPr>
              <a:lnSpc>
                <a:spcPct val="200000"/>
              </a:lnSpc>
            </a:pPr>
            <a:r>
              <a:rPr lang="en-US" sz="2000">
                <a:solidFill>
                  <a:srgbClr val="3FBEB7"/>
                </a:solidFill>
              </a:rPr>
              <a:t>string</a:t>
            </a:r>
            <a:r>
              <a:rPr lang="en-US" sz="2000"/>
              <a:t>	 ten_khach_hang	Tên khách hàng</a:t>
            </a:r>
          </a:p>
          <a:p>
            <a:pPr>
              <a:lnSpc>
                <a:spcPct val="200000"/>
              </a:lnSpc>
            </a:pPr>
            <a:r>
              <a:rPr lang="en-US" sz="2000">
                <a:solidFill>
                  <a:srgbClr val="3FBEB7"/>
                </a:solidFill>
              </a:rPr>
              <a:t>double</a:t>
            </a:r>
            <a:r>
              <a:rPr lang="en-US" sz="2000"/>
              <a:t>	 so_dien_thoai		Số điện thoại						khách hàng</a:t>
            </a:r>
          </a:p>
          <a:p>
            <a:pPr>
              <a:lnSpc>
                <a:spcPct val="200000"/>
              </a:lnSpc>
            </a:pPr>
            <a:r>
              <a:rPr lang="en-US" sz="2000">
                <a:solidFill>
                  <a:srgbClr val="3FBEB7"/>
                </a:solidFill>
              </a:rPr>
              <a:t>int</a:t>
            </a:r>
            <a:r>
              <a:rPr lang="en-US" sz="2000"/>
              <a:t>	 so_loai_sach_mua	Số loại sách						khách hàng cần mua</a:t>
            </a:r>
          </a:p>
          <a:p>
            <a:pPr>
              <a:lnSpc>
                <a:spcPct val="150000"/>
              </a:lnSpc>
            </a:pPr>
            <a:r>
              <a:rPr lang="en-US" sz="2000">
                <a:solidFill>
                  <a:srgbClr val="3FBEB7"/>
                </a:solidFill>
              </a:rPr>
              <a:t>sach</a:t>
            </a:r>
            <a:r>
              <a:rPr lang="en-US" sz="2000"/>
              <a:t>	 t[100]			Mảng tối đa 100 loại 					sách khách hàng đã 					mua</a:t>
            </a:r>
          </a:p>
        </p:txBody>
      </p:sp>
      <p:pic>
        <p:nvPicPr>
          <p:cNvPr id="12" name="Picture 4" descr="Người Phụ Nữ Mặc áo Khoác Màu Be đứng Trước Kệ Sách Bằng Gỗ Màu Trắng">
            <a:extLst>
              <a:ext uri="{FF2B5EF4-FFF2-40B4-BE49-F238E27FC236}">
                <a16:creationId xmlns:a16="http://schemas.microsoft.com/office/drawing/2014/main" id="{5ACF950A-BBFF-4E8F-951F-093DABAB40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000" y="751373"/>
            <a:ext cx="3533775" cy="5300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Hình chữ nhật 12">
            <a:extLst>
              <a:ext uri="{FF2B5EF4-FFF2-40B4-BE49-F238E27FC236}">
                <a16:creationId xmlns:a16="http://schemas.microsoft.com/office/drawing/2014/main" id="{33650B25-E8BA-4821-9419-B5F88A123CAD}"/>
              </a:ext>
            </a:extLst>
          </p:cNvPr>
          <p:cNvSpPr/>
          <p:nvPr/>
        </p:nvSpPr>
        <p:spPr>
          <a:xfrm>
            <a:off x="1017916" y="1026319"/>
            <a:ext cx="3864635" cy="4747808"/>
          </a:xfrm>
          <a:prstGeom prst="rect">
            <a:avLst/>
          </a:prstGeom>
          <a:noFill/>
          <a:ln w="57150">
            <a:solidFill>
              <a:srgbClr val="292B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4" name="Hình chữ nhật 13">
            <a:extLst>
              <a:ext uri="{FF2B5EF4-FFF2-40B4-BE49-F238E27FC236}">
                <a16:creationId xmlns:a16="http://schemas.microsoft.com/office/drawing/2014/main" id="{978D1E7B-74C6-41CB-802A-BA1AB19B7F5E}"/>
              </a:ext>
            </a:extLst>
          </p:cNvPr>
          <p:cNvSpPr/>
          <p:nvPr/>
        </p:nvSpPr>
        <p:spPr>
          <a:xfrm>
            <a:off x="4613635" y="2622429"/>
            <a:ext cx="537832" cy="1613139"/>
          </a:xfrm>
          <a:prstGeom prst="rect">
            <a:avLst/>
          </a:prstGeom>
          <a:solidFill>
            <a:srgbClr val="292B2A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pc="300">
                <a:solidFill>
                  <a:srgbClr val="F6F8F7"/>
                </a:solidFill>
              </a:rPr>
              <a:t>-class-</a:t>
            </a:r>
            <a:endParaRPr lang="vi-VN" spc="300">
              <a:solidFill>
                <a:srgbClr val="F6F8F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648108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AE8EF10B-B478-4B36-AA10-FE5165CFB942}"/>
              </a:ext>
            </a:extLst>
          </p:cNvPr>
          <p:cNvSpPr txBox="1"/>
          <p:nvPr/>
        </p:nvSpPr>
        <p:spPr>
          <a:xfrm>
            <a:off x="0" y="360113"/>
            <a:ext cx="4619622" cy="83099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4800" b="1">
                <a:solidFill>
                  <a:srgbClr val="F6F8F7"/>
                </a:solidFill>
              </a:rPr>
              <a:t>hoa_don</a:t>
            </a:r>
            <a:endParaRPr lang="vi-VN" sz="4800" b="1">
              <a:solidFill>
                <a:srgbClr val="F6F8F7"/>
              </a:solidFill>
            </a:endParaRPr>
          </a:p>
        </p:txBody>
      </p:sp>
      <p:sp>
        <p:nvSpPr>
          <p:cNvPr id="7" name="Hộp Văn bản 6">
            <a:extLst>
              <a:ext uri="{FF2B5EF4-FFF2-40B4-BE49-F238E27FC236}">
                <a16:creationId xmlns:a16="http://schemas.microsoft.com/office/drawing/2014/main" id="{9517C8AD-93F5-4183-B7B3-C211A5E3E8AF}"/>
              </a:ext>
            </a:extLst>
          </p:cNvPr>
          <p:cNvSpPr txBox="1"/>
          <p:nvPr/>
        </p:nvSpPr>
        <p:spPr>
          <a:xfrm>
            <a:off x="226352" y="1329133"/>
            <a:ext cx="7095976" cy="55669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u="sng"/>
              <a:t>Thuộc tính:</a:t>
            </a:r>
          </a:p>
          <a:p>
            <a:pPr>
              <a:lnSpc>
                <a:spcPct val="150000"/>
              </a:lnSpc>
            </a:pPr>
            <a:r>
              <a:rPr lang="en-US" sz="2000">
                <a:solidFill>
                  <a:srgbClr val="3FBEB7"/>
                </a:solidFill>
              </a:rPr>
              <a:t>khach_hang	</a:t>
            </a:r>
            <a:r>
              <a:rPr lang="en-US" sz="2000">
                <a:solidFill>
                  <a:srgbClr val="292B2A"/>
                </a:solidFill>
              </a:rPr>
              <a:t>k[100]	Khởi tạo mảng tối đa 					100 phần tử mang kiểu dữ 				liệu </a:t>
            </a:r>
            <a:r>
              <a:rPr lang="en-US" sz="2000">
                <a:solidFill>
                  <a:srgbClr val="3FBEB7"/>
                </a:solidFill>
              </a:rPr>
              <a:t>khach_hang</a:t>
            </a:r>
          </a:p>
          <a:p>
            <a:pPr>
              <a:lnSpc>
                <a:spcPct val="150000"/>
              </a:lnSpc>
            </a:pPr>
            <a:r>
              <a:rPr lang="en-US" sz="2000" u="sng">
                <a:solidFill>
                  <a:srgbClr val="292B2A"/>
                </a:solidFill>
              </a:rPr>
              <a:t>Phương thức:</a:t>
            </a:r>
          </a:p>
          <a:p>
            <a:pPr>
              <a:lnSpc>
                <a:spcPct val="150000"/>
              </a:lnSpc>
            </a:pPr>
            <a:r>
              <a:rPr lang="vi-VN" sz="2000">
                <a:solidFill>
                  <a:srgbClr val="3FBEB7"/>
                </a:solidFill>
              </a:rPr>
              <a:t>void </a:t>
            </a:r>
            <a:r>
              <a:rPr lang="en-US" sz="2000">
                <a:solidFill>
                  <a:srgbClr val="3FBEB7"/>
                </a:solidFill>
              </a:rPr>
              <a:t>	</a:t>
            </a:r>
            <a:r>
              <a:rPr lang="vi-VN" sz="2000">
                <a:solidFill>
                  <a:srgbClr val="292B2A"/>
                </a:solidFill>
              </a:rPr>
              <a:t>nhap_sach</a:t>
            </a:r>
            <a:r>
              <a:rPr lang="en-US" sz="2000">
                <a:solidFill>
                  <a:srgbClr val="292B2A"/>
                </a:solidFill>
              </a:rPr>
              <a:t>_vao_kho	gọi lại phương thức 					</a:t>
            </a:r>
            <a:r>
              <a:rPr lang="en-US" sz="2000">
                <a:solidFill>
                  <a:srgbClr val="3FBEB7"/>
                </a:solidFill>
              </a:rPr>
              <a:t>nhap_sach </a:t>
            </a:r>
            <a:r>
              <a:rPr lang="en-US" sz="2000">
                <a:solidFill>
                  <a:srgbClr val="292B2A"/>
                </a:solidFill>
              </a:rPr>
              <a:t>trong class 				</a:t>
            </a:r>
            <a:r>
              <a:rPr lang="en-US" sz="2000">
                <a:solidFill>
                  <a:srgbClr val="3FBEB7"/>
                </a:solidFill>
              </a:rPr>
              <a:t>kho_sach</a:t>
            </a:r>
          </a:p>
          <a:p>
            <a:pPr>
              <a:lnSpc>
                <a:spcPct val="150000"/>
              </a:lnSpc>
            </a:pPr>
            <a:r>
              <a:rPr lang="en-US" sz="2000">
                <a:solidFill>
                  <a:srgbClr val="3FBEB7"/>
                </a:solidFill>
              </a:rPr>
              <a:t>void</a:t>
            </a:r>
            <a:r>
              <a:rPr lang="en-US" sz="2000">
                <a:solidFill>
                  <a:srgbClr val="292B2A"/>
                </a:solidFill>
              </a:rPr>
              <a:t>	tim_sach_trong_kho	gọi lại phương thức 					</a:t>
            </a:r>
            <a:r>
              <a:rPr lang="en-US" sz="2000">
                <a:solidFill>
                  <a:srgbClr val="3FBEB7"/>
                </a:solidFill>
              </a:rPr>
              <a:t>tim_sach </a:t>
            </a:r>
            <a:r>
              <a:rPr lang="en-US" sz="2000">
                <a:solidFill>
                  <a:srgbClr val="292B2A"/>
                </a:solidFill>
              </a:rPr>
              <a:t>trong class 					</a:t>
            </a:r>
            <a:r>
              <a:rPr lang="en-US" sz="2000">
                <a:solidFill>
                  <a:srgbClr val="3FBEB7"/>
                </a:solidFill>
              </a:rPr>
              <a:t>kho_sach</a:t>
            </a:r>
          </a:p>
          <a:p>
            <a:pPr>
              <a:lnSpc>
                <a:spcPct val="150000"/>
              </a:lnSpc>
            </a:pPr>
            <a:r>
              <a:rPr lang="en-US" sz="2000">
                <a:solidFill>
                  <a:srgbClr val="292B2A"/>
                </a:solidFill>
              </a:rPr>
              <a:t>	</a:t>
            </a:r>
            <a:endParaRPr lang="vi-VN" sz="2000">
              <a:solidFill>
                <a:srgbClr val="292B2A"/>
              </a:solidFill>
            </a:endParaRPr>
          </a:p>
        </p:txBody>
      </p:sp>
      <p:pic>
        <p:nvPicPr>
          <p:cNvPr id="8" name="Picture 2" descr="Người Phụ Nữ Mặc áo Nâu Cầm Bảng Báo Giá đen Trắng">
            <a:extLst>
              <a:ext uri="{FF2B5EF4-FFF2-40B4-BE49-F238E27FC236}">
                <a16:creationId xmlns:a16="http://schemas.microsoft.com/office/drawing/2014/main" id="{9DC2C067-58AC-45EF-90DA-471246F570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7099" y="778668"/>
            <a:ext cx="3533775" cy="5300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Hình chữ nhật 8">
            <a:extLst>
              <a:ext uri="{FF2B5EF4-FFF2-40B4-BE49-F238E27FC236}">
                <a16:creationId xmlns:a16="http://schemas.microsoft.com/office/drawing/2014/main" id="{AF8F0944-1EB2-4A3A-8C78-9908F7E546B7}"/>
              </a:ext>
            </a:extLst>
          </p:cNvPr>
          <p:cNvSpPr/>
          <p:nvPr/>
        </p:nvSpPr>
        <p:spPr>
          <a:xfrm>
            <a:off x="7729267" y="1164707"/>
            <a:ext cx="3864635" cy="4747808"/>
          </a:xfrm>
          <a:prstGeom prst="rect">
            <a:avLst/>
          </a:prstGeom>
          <a:noFill/>
          <a:ln w="57150">
            <a:solidFill>
              <a:srgbClr val="3FBE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0" name="Hình chữ nhật 9">
            <a:extLst>
              <a:ext uri="{FF2B5EF4-FFF2-40B4-BE49-F238E27FC236}">
                <a16:creationId xmlns:a16="http://schemas.microsoft.com/office/drawing/2014/main" id="{72AEEA18-1EC3-4E2E-AEC0-2825FC7A7A9D}"/>
              </a:ext>
            </a:extLst>
          </p:cNvPr>
          <p:cNvSpPr/>
          <p:nvPr/>
        </p:nvSpPr>
        <p:spPr>
          <a:xfrm>
            <a:off x="7460351" y="2732041"/>
            <a:ext cx="537832" cy="1613139"/>
          </a:xfrm>
          <a:prstGeom prst="rect">
            <a:avLst/>
          </a:prstGeom>
          <a:solidFill>
            <a:srgbClr val="3FBEB7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pc="300">
                <a:solidFill>
                  <a:srgbClr val="F6F8F7"/>
                </a:solidFill>
              </a:rPr>
              <a:t>-class-</a:t>
            </a:r>
            <a:endParaRPr lang="vi-VN" spc="300">
              <a:solidFill>
                <a:srgbClr val="F6F8F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222410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AE8EF10B-B478-4B36-AA10-FE5165CFB942}"/>
              </a:ext>
            </a:extLst>
          </p:cNvPr>
          <p:cNvSpPr txBox="1"/>
          <p:nvPr/>
        </p:nvSpPr>
        <p:spPr>
          <a:xfrm>
            <a:off x="0" y="360113"/>
            <a:ext cx="4619622" cy="83099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4800" b="1">
                <a:solidFill>
                  <a:srgbClr val="F6F8F7"/>
                </a:solidFill>
              </a:rPr>
              <a:t>hoa_don</a:t>
            </a:r>
            <a:endParaRPr lang="vi-VN" sz="4800" b="1">
              <a:solidFill>
                <a:srgbClr val="F6F8F7"/>
              </a:solidFill>
            </a:endParaRPr>
          </a:p>
        </p:txBody>
      </p:sp>
      <p:sp>
        <p:nvSpPr>
          <p:cNvPr id="7" name="Hộp Văn bản 6">
            <a:extLst>
              <a:ext uri="{FF2B5EF4-FFF2-40B4-BE49-F238E27FC236}">
                <a16:creationId xmlns:a16="http://schemas.microsoft.com/office/drawing/2014/main" id="{9517C8AD-93F5-4183-B7B3-C211A5E3E8AF}"/>
              </a:ext>
            </a:extLst>
          </p:cNvPr>
          <p:cNvSpPr txBox="1"/>
          <p:nvPr/>
        </p:nvSpPr>
        <p:spPr>
          <a:xfrm>
            <a:off x="226352" y="1329133"/>
            <a:ext cx="7095976" cy="3720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u="sng"/>
              <a:t>Thuộc tính:</a:t>
            </a:r>
          </a:p>
          <a:p>
            <a:pPr>
              <a:lnSpc>
                <a:spcPct val="150000"/>
              </a:lnSpc>
            </a:pPr>
            <a:r>
              <a:rPr lang="en-US" sz="2000">
                <a:solidFill>
                  <a:srgbClr val="3FBEB7"/>
                </a:solidFill>
              </a:rPr>
              <a:t>khach_hang	</a:t>
            </a:r>
            <a:r>
              <a:rPr lang="en-US" sz="2000">
                <a:solidFill>
                  <a:srgbClr val="292B2A"/>
                </a:solidFill>
              </a:rPr>
              <a:t>k[100]	Khởi tạo mảng tối đa 					100 phần tử mang kiểu dữ 				liệu </a:t>
            </a:r>
            <a:r>
              <a:rPr lang="en-US" sz="2000">
                <a:solidFill>
                  <a:srgbClr val="3FBEB7"/>
                </a:solidFill>
              </a:rPr>
              <a:t>khach_hang</a:t>
            </a:r>
          </a:p>
          <a:p>
            <a:pPr>
              <a:lnSpc>
                <a:spcPct val="150000"/>
              </a:lnSpc>
            </a:pPr>
            <a:r>
              <a:rPr lang="en-US" sz="2000" u="sng">
                <a:solidFill>
                  <a:srgbClr val="292B2A"/>
                </a:solidFill>
              </a:rPr>
              <a:t>Phương thức:</a:t>
            </a:r>
          </a:p>
          <a:p>
            <a:pPr>
              <a:lnSpc>
                <a:spcPct val="150000"/>
              </a:lnSpc>
            </a:pPr>
            <a:r>
              <a:rPr lang="vi-VN" sz="2000">
                <a:solidFill>
                  <a:srgbClr val="3FBEB7"/>
                </a:solidFill>
              </a:rPr>
              <a:t>void </a:t>
            </a:r>
            <a:r>
              <a:rPr lang="en-US" sz="2000">
                <a:solidFill>
                  <a:srgbClr val="3FBEB7"/>
                </a:solidFill>
              </a:rPr>
              <a:t>	</a:t>
            </a:r>
            <a:r>
              <a:rPr lang="en-US" sz="2000">
                <a:solidFill>
                  <a:srgbClr val="292B2A"/>
                </a:solidFill>
              </a:rPr>
              <a:t>hien_thi_sach		gọi lại phương thức 					</a:t>
            </a:r>
            <a:r>
              <a:rPr lang="en-US" sz="2000">
                <a:solidFill>
                  <a:srgbClr val="3FBEB7"/>
                </a:solidFill>
              </a:rPr>
              <a:t>display	</a:t>
            </a:r>
            <a:r>
              <a:rPr lang="en-US" sz="2000">
                <a:solidFill>
                  <a:srgbClr val="292B2A"/>
                </a:solidFill>
              </a:rPr>
              <a:t>trong class 					</a:t>
            </a:r>
            <a:r>
              <a:rPr lang="en-US" sz="2000">
                <a:solidFill>
                  <a:srgbClr val="3FBEB7"/>
                </a:solidFill>
              </a:rPr>
              <a:t>kho_sach</a:t>
            </a:r>
            <a:r>
              <a:rPr lang="en-US" sz="2000">
                <a:solidFill>
                  <a:srgbClr val="292B2A"/>
                </a:solidFill>
              </a:rPr>
              <a:t>	</a:t>
            </a:r>
            <a:endParaRPr lang="vi-VN" sz="2000">
              <a:solidFill>
                <a:srgbClr val="292B2A"/>
              </a:solidFill>
            </a:endParaRPr>
          </a:p>
        </p:txBody>
      </p:sp>
      <p:pic>
        <p:nvPicPr>
          <p:cNvPr id="8" name="Picture 2" descr="Người Phụ Nữ Mặc áo Nâu Cầm Bảng Báo Giá đen Trắng">
            <a:extLst>
              <a:ext uri="{FF2B5EF4-FFF2-40B4-BE49-F238E27FC236}">
                <a16:creationId xmlns:a16="http://schemas.microsoft.com/office/drawing/2014/main" id="{9DC2C067-58AC-45EF-90DA-471246F570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7099" y="778668"/>
            <a:ext cx="3533775" cy="5300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Hình chữ nhật 8">
            <a:extLst>
              <a:ext uri="{FF2B5EF4-FFF2-40B4-BE49-F238E27FC236}">
                <a16:creationId xmlns:a16="http://schemas.microsoft.com/office/drawing/2014/main" id="{AF8F0944-1EB2-4A3A-8C78-9908F7E546B7}"/>
              </a:ext>
            </a:extLst>
          </p:cNvPr>
          <p:cNvSpPr/>
          <p:nvPr/>
        </p:nvSpPr>
        <p:spPr>
          <a:xfrm>
            <a:off x="7729267" y="1164707"/>
            <a:ext cx="3864635" cy="4747808"/>
          </a:xfrm>
          <a:prstGeom prst="rect">
            <a:avLst/>
          </a:prstGeom>
          <a:noFill/>
          <a:ln w="57150">
            <a:solidFill>
              <a:srgbClr val="3FBE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0" name="Hình chữ nhật 9">
            <a:extLst>
              <a:ext uri="{FF2B5EF4-FFF2-40B4-BE49-F238E27FC236}">
                <a16:creationId xmlns:a16="http://schemas.microsoft.com/office/drawing/2014/main" id="{72AEEA18-1EC3-4E2E-AEC0-2825FC7A7A9D}"/>
              </a:ext>
            </a:extLst>
          </p:cNvPr>
          <p:cNvSpPr/>
          <p:nvPr/>
        </p:nvSpPr>
        <p:spPr>
          <a:xfrm>
            <a:off x="7460351" y="2732041"/>
            <a:ext cx="537832" cy="1613139"/>
          </a:xfrm>
          <a:prstGeom prst="rect">
            <a:avLst/>
          </a:prstGeom>
          <a:solidFill>
            <a:srgbClr val="3FBEB7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pc="300">
                <a:solidFill>
                  <a:srgbClr val="F6F8F7"/>
                </a:solidFill>
              </a:rPr>
              <a:t>-class-</a:t>
            </a:r>
            <a:endParaRPr lang="vi-VN" spc="300">
              <a:solidFill>
                <a:srgbClr val="F6F8F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899394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AE8EF10B-B478-4B36-AA10-FE5165CFB942}"/>
              </a:ext>
            </a:extLst>
          </p:cNvPr>
          <p:cNvSpPr txBox="1"/>
          <p:nvPr/>
        </p:nvSpPr>
        <p:spPr>
          <a:xfrm>
            <a:off x="0" y="360113"/>
            <a:ext cx="4619622" cy="83099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4800" b="1">
                <a:solidFill>
                  <a:srgbClr val="F6F8F7"/>
                </a:solidFill>
              </a:rPr>
              <a:t>hoa_don</a:t>
            </a:r>
            <a:endParaRPr lang="vi-VN" sz="4800" b="1">
              <a:solidFill>
                <a:srgbClr val="F6F8F7"/>
              </a:solidFill>
            </a:endParaRPr>
          </a:p>
        </p:txBody>
      </p:sp>
      <p:sp>
        <p:nvSpPr>
          <p:cNvPr id="7" name="Hộp Văn bản 6">
            <a:extLst>
              <a:ext uri="{FF2B5EF4-FFF2-40B4-BE49-F238E27FC236}">
                <a16:creationId xmlns:a16="http://schemas.microsoft.com/office/drawing/2014/main" id="{9517C8AD-93F5-4183-B7B3-C211A5E3E8AF}"/>
              </a:ext>
            </a:extLst>
          </p:cNvPr>
          <p:cNvSpPr txBox="1"/>
          <p:nvPr/>
        </p:nvSpPr>
        <p:spPr>
          <a:xfrm>
            <a:off x="226352" y="1329133"/>
            <a:ext cx="7095976" cy="55669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u="sng"/>
              <a:t>Thuộc tính:</a:t>
            </a:r>
          </a:p>
          <a:p>
            <a:pPr>
              <a:lnSpc>
                <a:spcPct val="150000"/>
              </a:lnSpc>
            </a:pPr>
            <a:r>
              <a:rPr lang="en-US" sz="2000">
                <a:solidFill>
                  <a:srgbClr val="3FBEB7"/>
                </a:solidFill>
              </a:rPr>
              <a:t>khach_hang	</a:t>
            </a:r>
            <a:r>
              <a:rPr lang="en-US" sz="2000">
                <a:solidFill>
                  <a:srgbClr val="292B2A"/>
                </a:solidFill>
              </a:rPr>
              <a:t>k[100]	Khởi tạo mảng tối đa 					100 phần tử mang kiểu dữ 				liệu </a:t>
            </a:r>
            <a:r>
              <a:rPr lang="en-US" sz="2000">
                <a:solidFill>
                  <a:srgbClr val="3FBEB7"/>
                </a:solidFill>
              </a:rPr>
              <a:t>khach_hang</a:t>
            </a:r>
          </a:p>
          <a:p>
            <a:pPr>
              <a:lnSpc>
                <a:spcPct val="150000"/>
              </a:lnSpc>
            </a:pPr>
            <a:r>
              <a:rPr lang="en-US" sz="2000" u="sng">
                <a:solidFill>
                  <a:srgbClr val="292B2A"/>
                </a:solidFill>
              </a:rPr>
              <a:t>Phương thức:</a:t>
            </a:r>
          </a:p>
          <a:p>
            <a:pPr>
              <a:lnSpc>
                <a:spcPct val="150000"/>
              </a:lnSpc>
            </a:pPr>
            <a:r>
              <a:rPr lang="vi-VN" sz="2000">
                <a:solidFill>
                  <a:srgbClr val="3FBEB7"/>
                </a:solidFill>
              </a:rPr>
              <a:t>void </a:t>
            </a:r>
            <a:r>
              <a:rPr lang="en-US" sz="2000">
                <a:solidFill>
                  <a:srgbClr val="3FBEB7"/>
                </a:solidFill>
              </a:rPr>
              <a:t>	</a:t>
            </a:r>
            <a:r>
              <a:rPr lang="en-US" sz="2000">
                <a:solidFill>
                  <a:srgbClr val="292B2A"/>
                </a:solidFill>
              </a:rPr>
              <a:t>xuat_hoa_don		Thực hiện quy trình bán 				sách cho khách hang và 				xuất hoá đơn bán hàng</a:t>
            </a:r>
            <a:endParaRPr lang="en-US" sz="2000">
              <a:solidFill>
                <a:srgbClr val="3FBEB7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2000">
                <a:solidFill>
                  <a:srgbClr val="3FBEB7"/>
                </a:solidFill>
              </a:rPr>
              <a:t>void</a:t>
            </a:r>
            <a:r>
              <a:rPr lang="en-US" sz="2000">
                <a:solidFill>
                  <a:srgbClr val="292B2A"/>
                </a:solidFill>
              </a:rPr>
              <a:t>  tim_hoa_don_theo_sdt	Thực hiện truy xuất thông 				tin lịch sử mua hàng theo 				số điện thoại</a:t>
            </a:r>
            <a:endParaRPr lang="en-US" sz="2000">
              <a:solidFill>
                <a:srgbClr val="3FBEB7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2000">
                <a:solidFill>
                  <a:srgbClr val="292B2A"/>
                </a:solidFill>
              </a:rPr>
              <a:t>	</a:t>
            </a:r>
            <a:endParaRPr lang="vi-VN" sz="2000">
              <a:solidFill>
                <a:srgbClr val="292B2A"/>
              </a:solidFill>
            </a:endParaRPr>
          </a:p>
        </p:txBody>
      </p:sp>
      <p:pic>
        <p:nvPicPr>
          <p:cNvPr id="8" name="Picture 2" descr="Người Phụ Nữ Mặc áo Nâu Cầm Bảng Báo Giá đen Trắng">
            <a:extLst>
              <a:ext uri="{FF2B5EF4-FFF2-40B4-BE49-F238E27FC236}">
                <a16:creationId xmlns:a16="http://schemas.microsoft.com/office/drawing/2014/main" id="{9DC2C067-58AC-45EF-90DA-471246F570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7099" y="778668"/>
            <a:ext cx="3533775" cy="5300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Hình chữ nhật 10">
            <a:extLst>
              <a:ext uri="{FF2B5EF4-FFF2-40B4-BE49-F238E27FC236}">
                <a16:creationId xmlns:a16="http://schemas.microsoft.com/office/drawing/2014/main" id="{36577274-7BE9-4126-9372-7A73AA962D65}"/>
              </a:ext>
            </a:extLst>
          </p:cNvPr>
          <p:cNvSpPr/>
          <p:nvPr/>
        </p:nvSpPr>
        <p:spPr>
          <a:xfrm>
            <a:off x="7729267" y="1164707"/>
            <a:ext cx="3864635" cy="4747808"/>
          </a:xfrm>
          <a:prstGeom prst="rect">
            <a:avLst/>
          </a:prstGeom>
          <a:noFill/>
          <a:ln w="57150">
            <a:solidFill>
              <a:srgbClr val="3FBE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2" name="Hình chữ nhật 11">
            <a:extLst>
              <a:ext uri="{FF2B5EF4-FFF2-40B4-BE49-F238E27FC236}">
                <a16:creationId xmlns:a16="http://schemas.microsoft.com/office/drawing/2014/main" id="{BE79B473-0566-4644-BF70-C5A2432E3995}"/>
              </a:ext>
            </a:extLst>
          </p:cNvPr>
          <p:cNvSpPr/>
          <p:nvPr/>
        </p:nvSpPr>
        <p:spPr>
          <a:xfrm>
            <a:off x="7460351" y="2732041"/>
            <a:ext cx="537832" cy="1613139"/>
          </a:xfrm>
          <a:prstGeom prst="rect">
            <a:avLst/>
          </a:prstGeom>
          <a:solidFill>
            <a:srgbClr val="3FBEB7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pc="300">
                <a:solidFill>
                  <a:srgbClr val="F6F8F7"/>
                </a:solidFill>
              </a:rPr>
              <a:t>-class-</a:t>
            </a:r>
            <a:endParaRPr lang="vi-VN" spc="300">
              <a:solidFill>
                <a:srgbClr val="F6F8F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191241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ình tự do: Hình 3">
            <a:extLst>
              <a:ext uri="{FF2B5EF4-FFF2-40B4-BE49-F238E27FC236}">
                <a16:creationId xmlns:a16="http://schemas.microsoft.com/office/drawing/2014/main" id="{B4FC5A58-A416-4267-B340-59B65FC978B0}"/>
              </a:ext>
            </a:extLst>
          </p:cNvPr>
          <p:cNvSpPr/>
          <p:nvPr/>
        </p:nvSpPr>
        <p:spPr>
          <a:xfrm>
            <a:off x="1" y="0"/>
            <a:ext cx="1528137" cy="1478222"/>
          </a:xfrm>
          <a:custGeom>
            <a:avLst/>
            <a:gdLst>
              <a:gd name="connsiteX0" fmla="*/ 0 w 1528137"/>
              <a:gd name="connsiteY0" fmla="*/ 0 h 1478222"/>
              <a:gd name="connsiteX1" fmla="*/ 501149 w 1528137"/>
              <a:gd name="connsiteY1" fmla="*/ 0 h 1478222"/>
              <a:gd name="connsiteX2" fmla="*/ 603469 w 1528137"/>
              <a:gd name="connsiteY2" fmla="*/ 120983 h 1478222"/>
              <a:gd name="connsiteX3" fmla="*/ 749420 w 1528137"/>
              <a:gd name="connsiteY3" fmla="*/ 0 h 1478222"/>
              <a:gd name="connsiteX4" fmla="*/ 1389812 w 1528137"/>
              <a:gd name="connsiteY4" fmla="*/ 0 h 1478222"/>
              <a:gd name="connsiteX5" fmla="*/ 867394 w 1528137"/>
              <a:gd name="connsiteY5" fmla="*/ 433049 h 1478222"/>
              <a:gd name="connsiteX6" fmla="*/ 1528137 w 1528137"/>
              <a:gd name="connsiteY6" fmla="*/ 1214309 h 1478222"/>
              <a:gd name="connsiteX7" fmla="*/ 1216087 w 1528137"/>
              <a:gd name="connsiteY7" fmla="*/ 1478222 h 1478222"/>
              <a:gd name="connsiteX8" fmla="*/ 552737 w 1528137"/>
              <a:gd name="connsiteY8" fmla="*/ 693878 h 1478222"/>
              <a:gd name="connsiteX9" fmla="*/ 0 w 1528137"/>
              <a:gd name="connsiteY9" fmla="*/ 1152059 h 1478222"/>
              <a:gd name="connsiteX10" fmla="*/ 0 w 1528137"/>
              <a:gd name="connsiteY10" fmla="*/ 621218 h 1478222"/>
              <a:gd name="connsiteX11" fmla="*/ 288812 w 1528137"/>
              <a:gd name="connsiteY11" fmla="*/ 381813 h 1478222"/>
              <a:gd name="connsiteX12" fmla="*/ 0 w 1528137"/>
              <a:gd name="connsiteY12" fmla="*/ 40322 h 14782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28137" h="1478222">
                <a:moveTo>
                  <a:pt x="0" y="0"/>
                </a:moveTo>
                <a:lnTo>
                  <a:pt x="501149" y="0"/>
                </a:lnTo>
                <a:lnTo>
                  <a:pt x="603469" y="120983"/>
                </a:lnTo>
                <a:lnTo>
                  <a:pt x="749420" y="0"/>
                </a:lnTo>
                <a:lnTo>
                  <a:pt x="1389812" y="0"/>
                </a:lnTo>
                <a:lnTo>
                  <a:pt x="867394" y="433049"/>
                </a:lnTo>
                <a:lnTo>
                  <a:pt x="1528137" y="1214309"/>
                </a:lnTo>
                <a:lnTo>
                  <a:pt x="1216087" y="1478222"/>
                </a:lnTo>
                <a:lnTo>
                  <a:pt x="552737" y="693878"/>
                </a:lnTo>
                <a:lnTo>
                  <a:pt x="0" y="1152059"/>
                </a:lnTo>
                <a:lnTo>
                  <a:pt x="0" y="621218"/>
                </a:lnTo>
                <a:lnTo>
                  <a:pt x="288812" y="381813"/>
                </a:lnTo>
                <a:lnTo>
                  <a:pt x="0" y="40322"/>
                </a:lnTo>
                <a:close/>
              </a:path>
            </a:pathLst>
          </a:custGeom>
          <a:solidFill>
            <a:srgbClr val="292B2A"/>
          </a:solidFill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vi-VN"/>
          </a:p>
        </p:txBody>
      </p:sp>
      <p:sp>
        <p:nvSpPr>
          <p:cNvPr id="5" name="Dấu Nhân 4">
            <a:extLst>
              <a:ext uri="{FF2B5EF4-FFF2-40B4-BE49-F238E27FC236}">
                <a16:creationId xmlns:a16="http://schemas.microsoft.com/office/drawing/2014/main" id="{5BA2C7B6-5D47-4FD6-BF3F-FD915651DA4E}"/>
              </a:ext>
            </a:extLst>
          </p:cNvPr>
          <p:cNvSpPr/>
          <p:nvPr/>
        </p:nvSpPr>
        <p:spPr>
          <a:xfrm rot="303633">
            <a:off x="670573" y="603976"/>
            <a:ext cx="754937" cy="747515"/>
          </a:xfrm>
          <a:prstGeom prst="mathMultiply">
            <a:avLst>
              <a:gd name="adj1" fmla="val 16191"/>
            </a:avLst>
          </a:prstGeom>
          <a:solidFill>
            <a:srgbClr val="F6F8F7"/>
          </a:solidFill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8" name="Hình tự do: Hình 7">
            <a:extLst>
              <a:ext uri="{FF2B5EF4-FFF2-40B4-BE49-F238E27FC236}">
                <a16:creationId xmlns:a16="http://schemas.microsoft.com/office/drawing/2014/main" id="{FA61F5C2-2C0F-4A9D-B89A-0D50D05D74ED}"/>
              </a:ext>
            </a:extLst>
          </p:cNvPr>
          <p:cNvSpPr/>
          <p:nvPr/>
        </p:nvSpPr>
        <p:spPr>
          <a:xfrm>
            <a:off x="10922348" y="1"/>
            <a:ext cx="1269651" cy="1202789"/>
          </a:xfrm>
          <a:custGeom>
            <a:avLst/>
            <a:gdLst>
              <a:gd name="connsiteX0" fmla="*/ 457128 w 1269651"/>
              <a:gd name="connsiteY0" fmla="*/ 0 h 1202789"/>
              <a:gd name="connsiteX1" fmla="*/ 888131 w 1269651"/>
              <a:gd name="connsiteY1" fmla="*/ 0 h 1202789"/>
              <a:gd name="connsiteX2" fmla="*/ 994145 w 1269651"/>
              <a:gd name="connsiteY2" fmla="*/ 125351 h 1202789"/>
              <a:gd name="connsiteX3" fmla="*/ 1145364 w 1269651"/>
              <a:gd name="connsiteY3" fmla="*/ 0 h 1202789"/>
              <a:gd name="connsiteX4" fmla="*/ 1269651 w 1269651"/>
              <a:gd name="connsiteY4" fmla="*/ 0 h 1202789"/>
              <a:gd name="connsiteX5" fmla="*/ 1269651 w 1269651"/>
              <a:gd name="connsiteY5" fmla="*/ 324425 h 1202789"/>
              <a:gd name="connsiteX6" fmla="*/ 1206665 w 1269651"/>
              <a:gd name="connsiteY6" fmla="*/ 376636 h 1202789"/>
              <a:gd name="connsiteX7" fmla="*/ 1269651 w 1269651"/>
              <a:gd name="connsiteY7" fmla="*/ 451111 h 1202789"/>
              <a:gd name="connsiteX8" fmla="*/ 1269651 w 1269651"/>
              <a:gd name="connsiteY8" fmla="*/ 960726 h 1202789"/>
              <a:gd name="connsiteX9" fmla="*/ 953293 w 1269651"/>
              <a:gd name="connsiteY9" fmla="*/ 586664 h 1202789"/>
              <a:gd name="connsiteX10" fmla="*/ 210018 w 1269651"/>
              <a:gd name="connsiteY10" fmla="*/ 1202789 h 1202789"/>
              <a:gd name="connsiteX11" fmla="*/ 0 w 1269651"/>
              <a:gd name="connsiteY11" fmla="*/ 949428 h 1202789"/>
              <a:gd name="connsiteX12" fmla="*/ 740772 w 1269651"/>
              <a:gd name="connsiteY12" fmla="*/ 335380 h 1202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69651" h="1202789">
                <a:moveTo>
                  <a:pt x="457128" y="0"/>
                </a:moveTo>
                <a:lnTo>
                  <a:pt x="888131" y="0"/>
                </a:lnTo>
                <a:lnTo>
                  <a:pt x="994145" y="125351"/>
                </a:lnTo>
                <a:lnTo>
                  <a:pt x="1145364" y="0"/>
                </a:lnTo>
                <a:lnTo>
                  <a:pt x="1269651" y="0"/>
                </a:lnTo>
                <a:lnTo>
                  <a:pt x="1269651" y="324425"/>
                </a:lnTo>
                <a:lnTo>
                  <a:pt x="1206665" y="376636"/>
                </a:lnTo>
                <a:lnTo>
                  <a:pt x="1269651" y="451111"/>
                </a:lnTo>
                <a:lnTo>
                  <a:pt x="1269651" y="960726"/>
                </a:lnTo>
                <a:lnTo>
                  <a:pt x="953293" y="586664"/>
                </a:lnTo>
                <a:lnTo>
                  <a:pt x="210018" y="1202789"/>
                </a:lnTo>
                <a:lnTo>
                  <a:pt x="0" y="949428"/>
                </a:lnTo>
                <a:lnTo>
                  <a:pt x="740772" y="335380"/>
                </a:lnTo>
                <a:close/>
              </a:path>
            </a:pathLst>
          </a:custGeom>
          <a:solidFill>
            <a:srgbClr val="F6F8F7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vi-VN"/>
          </a:p>
        </p:txBody>
      </p:sp>
      <p:sp>
        <p:nvSpPr>
          <p:cNvPr id="9" name="Dấu Nhân 8">
            <a:extLst>
              <a:ext uri="{FF2B5EF4-FFF2-40B4-BE49-F238E27FC236}">
                <a16:creationId xmlns:a16="http://schemas.microsoft.com/office/drawing/2014/main" id="{AE618A89-128E-4488-A65F-6B2484665845}"/>
              </a:ext>
            </a:extLst>
          </p:cNvPr>
          <p:cNvSpPr/>
          <p:nvPr/>
        </p:nvSpPr>
        <p:spPr>
          <a:xfrm rot="303633">
            <a:off x="10622517" y="463807"/>
            <a:ext cx="754937" cy="747515"/>
          </a:xfrm>
          <a:prstGeom prst="mathMultiply">
            <a:avLst>
              <a:gd name="adj1" fmla="val 16191"/>
            </a:avLst>
          </a:prstGeom>
          <a:solidFill>
            <a:srgbClr val="292B2A"/>
          </a:solidFill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0" name="Dấu Nhân 9">
            <a:extLst>
              <a:ext uri="{FF2B5EF4-FFF2-40B4-BE49-F238E27FC236}">
                <a16:creationId xmlns:a16="http://schemas.microsoft.com/office/drawing/2014/main" id="{F5D4461D-32F0-416B-A302-A1C44CDBA80F}"/>
              </a:ext>
            </a:extLst>
          </p:cNvPr>
          <p:cNvSpPr/>
          <p:nvPr/>
        </p:nvSpPr>
        <p:spPr>
          <a:xfrm rot="303633">
            <a:off x="11016538" y="22383"/>
            <a:ext cx="396752" cy="392851"/>
          </a:xfrm>
          <a:prstGeom prst="mathMultiply">
            <a:avLst>
              <a:gd name="adj1" fmla="val 16191"/>
            </a:avLst>
          </a:prstGeom>
          <a:solidFill>
            <a:srgbClr val="3FBEB7"/>
          </a:solidFill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1" name="Hộp Văn bản 10">
            <a:extLst>
              <a:ext uri="{FF2B5EF4-FFF2-40B4-BE49-F238E27FC236}">
                <a16:creationId xmlns:a16="http://schemas.microsoft.com/office/drawing/2014/main" id="{0EE2F277-A9C0-404D-A764-E72AF77437E0}"/>
              </a:ext>
            </a:extLst>
          </p:cNvPr>
          <p:cNvSpPr txBox="1"/>
          <p:nvPr/>
        </p:nvSpPr>
        <p:spPr>
          <a:xfrm>
            <a:off x="1968908" y="739111"/>
            <a:ext cx="82541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>
                <a:solidFill>
                  <a:srgbClr val="292B2A"/>
                </a:solidFill>
              </a:rPr>
              <a:t>CÁC </a:t>
            </a:r>
            <a:r>
              <a:rPr lang="en-US" sz="2800" b="1">
                <a:solidFill>
                  <a:srgbClr val="3FBEB7"/>
                </a:solidFill>
              </a:rPr>
              <a:t>CHỨC NĂNG </a:t>
            </a:r>
            <a:r>
              <a:rPr lang="en-US" sz="2800" b="1">
                <a:solidFill>
                  <a:srgbClr val="292B2A"/>
                </a:solidFill>
              </a:rPr>
              <a:t>CHÍNH CỦA CHƯƠNG TRÌNH</a:t>
            </a:r>
            <a:endParaRPr lang="vi-VN" sz="2800" b="1">
              <a:solidFill>
                <a:srgbClr val="292B2A"/>
              </a:solidFill>
            </a:endParaRPr>
          </a:p>
        </p:txBody>
      </p:sp>
      <p:pic>
        <p:nvPicPr>
          <p:cNvPr id="13" name="Đồ họa 12" descr="Books on shelf with solid fill">
            <a:extLst>
              <a:ext uri="{FF2B5EF4-FFF2-40B4-BE49-F238E27FC236}">
                <a16:creationId xmlns:a16="http://schemas.microsoft.com/office/drawing/2014/main" id="{E85B1CC3-3418-4EBB-8BDB-8BE137FC4A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38800" y="1935421"/>
            <a:ext cx="914400" cy="914400"/>
          </a:xfrm>
          <a:prstGeom prst="rect">
            <a:avLst/>
          </a:prstGeom>
        </p:spPr>
      </p:pic>
      <p:pic>
        <p:nvPicPr>
          <p:cNvPr id="15" name="Đồ họa 14" descr="Closed book with solid fill">
            <a:extLst>
              <a:ext uri="{FF2B5EF4-FFF2-40B4-BE49-F238E27FC236}">
                <a16:creationId xmlns:a16="http://schemas.microsoft.com/office/drawing/2014/main" id="{C65A1749-599D-4BFD-9EAA-442C83AF95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01639" y="1935421"/>
            <a:ext cx="914400" cy="914400"/>
          </a:xfrm>
          <a:prstGeom prst="rect">
            <a:avLst/>
          </a:prstGeom>
        </p:spPr>
      </p:pic>
      <p:pic>
        <p:nvPicPr>
          <p:cNvPr id="17" name="Đồ họa 16" descr="Magnifying glass with solid fill">
            <a:extLst>
              <a:ext uri="{FF2B5EF4-FFF2-40B4-BE49-F238E27FC236}">
                <a16:creationId xmlns:a16="http://schemas.microsoft.com/office/drawing/2014/main" id="{7EDD11C2-4C31-43EF-811C-765596D5A85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399916" y="1935421"/>
            <a:ext cx="914400" cy="914400"/>
          </a:xfrm>
          <a:prstGeom prst="rect">
            <a:avLst/>
          </a:prstGeom>
        </p:spPr>
      </p:pic>
      <p:pic>
        <p:nvPicPr>
          <p:cNvPr id="19" name="Đồ họa 18" descr="Typewriter with solid fill">
            <a:extLst>
              <a:ext uri="{FF2B5EF4-FFF2-40B4-BE49-F238E27FC236}">
                <a16:creationId xmlns:a16="http://schemas.microsoft.com/office/drawing/2014/main" id="{9CC3D7D8-9451-4DE4-B044-914166DA026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601639" y="4343400"/>
            <a:ext cx="914400" cy="914400"/>
          </a:xfrm>
          <a:prstGeom prst="rect">
            <a:avLst/>
          </a:prstGeom>
        </p:spPr>
      </p:pic>
      <p:pic>
        <p:nvPicPr>
          <p:cNvPr id="21" name="Đồ họa 20" descr="History with solid fill">
            <a:extLst>
              <a:ext uri="{FF2B5EF4-FFF2-40B4-BE49-F238E27FC236}">
                <a16:creationId xmlns:a16="http://schemas.microsoft.com/office/drawing/2014/main" id="{6BBC5331-E298-46A0-B394-752E38BA229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638800" y="4343400"/>
            <a:ext cx="914400" cy="914400"/>
          </a:xfrm>
          <a:prstGeom prst="rect">
            <a:avLst/>
          </a:prstGeom>
        </p:spPr>
      </p:pic>
      <p:pic>
        <p:nvPicPr>
          <p:cNvPr id="25" name="Đồ họa 24" descr="Power outline">
            <a:extLst>
              <a:ext uri="{FF2B5EF4-FFF2-40B4-BE49-F238E27FC236}">
                <a16:creationId xmlns:a16="http://schemas.microsoft.com/office/drawing/2014/main" id="{3761CAC2-3B5C-401D-94D9-19413A6BC55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497699" y="4343400"/>
            <a:ext cx="914400" cy="914400"/>
          </a:xfrm>
          <a:prstGeom prst="rect">
            <a:avLst/>
          </a:prstGeom>
        </p:spPr>
      </p:pic>
      <p:sp>
        <p:nvSpPr>
          <p:cNvPr id="26" name="Hộp Văn bản 25">
            <a:extLst>
              <a:ext uri="{FF2B5EF4-FFF2-40B4-BE49-F238E27FC236}">
                <a16:creationId xmlns:a16="http://schemas.microsoft.com/office/drawing/2014/main" id="{DA9675BB-02F3-44EB-BCE0-6DFBBBD46F77}"/>
              </a:ext>
            </a:extLst>
          </p:cNvPr>
          <p:cNvSpPr txBox="1"/>
          <p:nvPr/>
        </p:nvSpPr>
        <p:spPr>
          <a:xfrm>
            <a:off x="702538" y="2971801"/>
            <a:ext cx="2712602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>
                <a:solidFill>
                  <a:srgbClr val="3FBEB7"/>
                </a:solidFill>
              </a:rPr>
              <a:t>1</a:t>
            </a:r>
          </a:p>
          <a:p>
            <a:pPr algn="ctr"/>
            <a:r>
              <a:rPr lang="en-US" sz="1600">
                <a:solidFill>
                  <a:srgbClr val="292B2A"/>
                </a:solidFill>
              </a:rPr>
              <a:t>Nhập thêm sách vào kho</a:t>
            </a:r>
            <a:endParaRPr lang="vi-VN" sz="1600">
              <a:solidFill>
                <a:srgbClr val="292B2A"/>
              </a:solidFill>
            </a:endParaRPr>
          </a:p>
        </p:txBody>
      </p:sp>
      <p:sp>
        <p:nvSpPr>
          <p:cNvPr id="27" name="Hộp Văn bản 26">
            <a:extLst>
              <a:ext uri="{FF2B5EF4-FFF2-40B4-BE49-F238E27FC236}">
                <a16:creationId xmlns:a16="http://schemas.microsoft.com/office/drawing/2014/main" id="{2E6C785F-E68C-4D78-A12A-12A8BE0518BD}"/>
              </a:ext>
            </a:extLst>
          </p:cNvPr>
          <p:cNvSpPr txBox="1"/>
          <p:nvPr/>
        </p:nvSpPr>
        <p:spPr>
          <a:xfrm>
            <a:off x="4627095" y="2967717"/>
            <a:ext cx="293781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3FBEB7"/>
                </a:solidFill>
              </a:rPr>
              <a:t>2</a:t>
            </a:r>
          </a:p>
          <a:p>
            <a:pPr algn="ctr"/>
            <a:r>
              <a:rPr lang="en-US" sz="1600">
                <a:solidFill>
                  <a:srgbClr val="292B2A"/>
                </a:solidFill>
              </a:rPr>
              <a:t>Hiển thị ra thông tin toàn bộ các loại sách có trong kho</a:t>
            </a:r>
            <a:endParaRPr lang="vi-VN" sz="1600">
              <a:solidFill>
                <a:srgbClr val="292B2A"/>
              </a:solidFill>
            </a:endParaRPr>
          </a:p>
        </p:txBody>
      </p:sp>
      <p:sp>
        <p:nvSpPr>
          <p:cNvPr id="28" name="Hộp Văn bản 27">
            <a:extLst>
              <a:ext uri="{FF2B5EF4-FFF2-40B4-BE49-F238E27FC236}">
                <a16:creationId xmlns:a16="http://schemas.microsoft.com/office/drawing/2014/main" id="{ADD99745-D4F7-4616-9113-4C23EB1F630C}"/>
              </a:ext>
            </a:extLst>
          </p:cNvPr>
          <p:cNvSpPr txBox="1"/>
          <p:nvPr/>
        </p:nvSpPr>
        <p:spPr>
          <a:xfrm>
            <a:off x="8598598" y="2967717"/>
            <a:ext cx="271260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3FBEB7"/>
                </a:solidFill>
              </a:rPr>
              <a:t>3</a:t>
            </a:r>
          </a:p>
          <a:p>
            <a:pPr algn="ctr"/>
            <a:r>
              <a:rPr lang="en-US" sz="1600">
                <a:solidFill>
                  <a:srgbClr val="292B2A"/>
                </a:solidFill>
              </a:rPr>
              <a:t>Tìm kiếm thông tin về một loại sách theo mã sách</a:t>
            </a:r>
            <a:endParaRPr lang="vi-VN" sz="1600">
              <a:solidFill>
                <a:srgbClr val="292B2A"/>
              </a:solidFill>
            </a:endParaRPr>
          </a:p>
        </p:txBody>
      </p:sp>
      <p:sp>
        <p:nvSpPr>
          <p:cNvPr id="29" name="Hộp Văn bản 28">
            <a:extLst>
              <a:ext uri="{FF2B5EF4-FFF2-40B4-BE49-F238E27FC236}">
                <a16:creationId xmlns:a16="http://schemas.microsoft.com/office/drawing/2014/main" id="{3D1AB98F-91BD-4047-B16A-60F518063444}"/>
              </a:ext>
            </a:extLst>
          </p:cNvPr>
          <p:cNvSpPr txBox="1"/>
          <p:nvPr/>
        </p:nvSpPr>
        <p:spPr>
          <a:xfrm>
            <a:off x="639075" y="5375696"/>
            <a:ext cx="277606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3FBEB7"/>
                </a:solidFill>
              </a:rPr>
              <a:t>4</a:t>
            </a:r>
          </a:p>
          <a:p>
            <a:pPr algn="ctr"/>
            <a:r>
              <a:rPr lang="en-US" sz="1600">
                <a:solidFill>
                  <a:srgbClr val="292B2A"/>
                </a:solidFill>
              </a:rPr>
              <a:t>Bán sách và xuất hoá đơn cho khách hàng</a:t>
            </a:r>
            <a:endParaRPr lang="vi-VN" sz="1600">
              <a:solidFill>
                <a:srgbClr val="292B2A"/>
              </a:solidFill>
            </a:endParaRPr>
          </a:p>
        </p:txBody>
      </p:sp>
      <p:sp>
        <p:nvSpPr>
          <p:cNvPr id="30" name="Hộp Văn bản 29">
            <a:extLst>
              <a:ext uri="{FF2B5EF4-FFF2-40B4-BE49-F238E27FC236}">
                <a16:creationId xmlns:a16="http://schemas.microsoft.com/office/drawing/2014/main" id="{330CB050-1CCD-4B91-A0B1-6F0F716ADCFC}"/>
              </a:ext>
            </a:extLst>
          </p:cNvPr>
          <p:cNvSpPr txBox="1"/>
          <p:nvPr/>
        </p:nvSpPr>
        <p:spPr>
          <a:xfrm>
            <a:off x="4627096" y="5375696"/>
            <a:ext cx="293781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3FBEB7"/>
                </a:solidFill>
              </a:rPr>
              <a:t>5</a:t>
            </a:r>
          </a:p>
          <a:p>
            <a:pPr algn="ctr"/>
            <a:r>
              <a:rPr lang="en-US" sz="1600">
                <a:solidFill>
                  <a:srgbClr val="292B2A"/>
                </a:solidFill>
              </a:rPr>
              <a:t>Tìm kiếm lịch sử mua hàng thông qua số điện thoại</a:t>
            </a:r>
            <a:endParaRPr lang="vi-VN" sz="1600">
              <a:solidFill>
                <a:srgbClr val="292B2A"/>
              </a:solidFill>
            </a:endParaRPr>
          </a:p>
        </p:txBody>
      </p:sp>
      <p:sp>
        <p:nvSpPr>
          <p:cNvPr id="31" name="Hộp Văn bản 30">
            <a:extLst>
              <a:ext uri="{FF2B5EF4-FFF2-40B4-BE49-F238E27FC236}">
                <a16:creationId xmlns:a16="http://schemas.microsoft.com/office/drawing/2014/main" id="{BC8F5672-6A01-4964-AF7B-C85FD2666FDE}"/>
              </a:ext>
            </a:extLst>
          </p:cNvPr>
          <p:cNvSpPr txBox="1"/>
          <p:nvPr/>
        </p:nvSpPr>
        <p:spPr>
          <a:xfrm>
            <a:off x="8696381" y="5375696"/>
            <a:ext cx="2517035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>
                <a:solidFill>
                  <a:srgbClr val="3FBEB7"/>
                </a:solidFill>
              </a:rPr>
              <a:t>0</a:t>
            </a:r>
          </a:p>
          <a:p>
            <a:pPr algn="ctr"/>
            <a:r>
              <a:rPr lang="en-US" sz="1600">
                <a:solidFill>
                  <a:srgbClr val="292B2A"/>
                </a:solidFill>
              </a:rPr>
              <a:t>Thoát khỏi chương trình</a:t>
            </a:r>
            <a:endParaRPr lang="vi-VN" sz="1600">
              <a:solidFill>
                <a:srgbClr val="292B2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399356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ình chữ nhật 3">
            <a:extLst>
              <a:ext uri="{FF2B5EF4-FFF2-40B4-BE49-F238E27FC236}">
                <a16:creationId xmlns:a16="http://schemas.microsoft.com/office/drawing/2014/main" id="{161E6071-B3D2-4921-9B94-80046EE3C055}"/>
              </a:ext>
            </a:extLst>
          </p:cNvPr>
          <p:cNvSpPr/>
          <p:nvPr/>
        </p:nvSpPr>
        <p:spPr>
          <a:xfrm>
            <a:off x="1728787" y="1200150"/>
            <a:ext cx="8734425" cy="3124200"/>
          </a:xfrm>
          <a:prstGeom prst="rect">
            <a:avLst/>
          </a:prstGeom>
          <a:solidFill>
            <a:srgbClr val="F6F8F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r>
              <a:rPr lang="en-US" sz="3000">
                <a:solidFill>
                  <a:srgbClr val="292B2A"/>
                </a:solidFill>
              </a:rPr>
              <a:t>TIẾN HÀNH CHẠY THỬ CHƯƠNG TRÌNH</a:t>
            </a:r>
          </a:p>
          <a:p>
            <a:pPr algn="ctr">
              <a:lnSpc>
                <a:spcPct val="150000"/>
              </a:lnSpc>
            </a:pPr>
            <a:r>
              <a:rPr lang="vi-VN">
                <a:solidFill>
                  <a:schemeClr val="bg1">
                    <a:lumMod val="50000"/>
                  </a:schemeClr>
                </a:solidFill>
              </a:rPr>
              <a:t>The Management Bookstore Program</a:t>
            </a:r>
          </a:p>
        </p:txBody>
      </p:sp>
      <p:sp>
        <p:nvSpPr>
          <p:cNvPr id="7" name="Hình chữ nhật 6">
            <a:extLst>
              <a:ext uri="{FF2B5EF4-FFF2-40B4-BE49-F238E27FC236}">
                <a16:creationId xmlns:a16="http://schemas.microsoft.com/office/drawing/2014/main" id="{E3B8310A-4D72-4BA7-A124-B6E7CEC7EAB9}"/>
              </a:ext>
            </a:extLst>
          </p:cNvPr>
          <p:cNvSpPr/>
          <p:nvPr/>
        </p:nvSpPr>
        <p:spPr>
          <a:xfrm>
            <a:off x="2311002" y="1709737"/>
            <a:ext cx="7569994" cy="3124200"/>
          </a:xfrm>
          <a:prstGeom prst="rect">
            <a:avLst/>
          </a:prstGeom>
          <a:noFill/>
          <a:ln w="57150">
            <a:solidFill>
              <a:srgbClr val="3FBEB7"/>
            </a:solidFill>
          </a:ln>
          <a:effectLst>
            <a:outerShdw blurRad="25400" dist="38100" dir="2700000" algn="tl" rotWithShape="0">
              <a:prstClr val="black">
                <a:alpha val="23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9" name="Hình chữ nhật 8">
            <a:extLst>
              <a:ext uri="{FF2B5EF4-FFF2-40B4-BE49-F238E27FC236}">
                <a16:creationId xmlns:a16="http://schemas.microsoft.com/office/drawing/2014/main" id="{8D7AABE9-D213-480A-B053-E8CB8871CA12}"/>
              </a:ext>
            </a:extLst>
          </p:cNvPr>
          <p:cNvSpPr/>
          <p:nvPr/>
        </p:nvSpPr>
        <p:spPr>
          <a:xfrm>
            <a:off x="5078014" y="4457699"/>
            <a:ext cx="2035970" cy="752475"/>
          </a:xfrm>
          <a:prstGeom prst="rect">
            <a:avLst/>
          </a:prstGeom>
          <a:solidFill>
            <a:srgbClr val="3FBEB7"/>
          </a:solidFill>
          <a:ln>
            <a:noFill/>
          </a:ln>
          <a:effectLst>
            <a:outerShdw blurRad="25400" dist="38100" dir="2700000" algn="tl" rotWithShape="0">
              <a:prstClr val="black">
                <a:alpha val="23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spc="600">
                <a:solidFill>
                  <a:srgbClr val="292B2A"/>
                </a:solidFill>
              </a:rPr>
              <a:t>&lt;/&gt;</a:t>
            </a:r>
            <a:endParaRPr lang="vi-VN" sz="2800" spc="600">
              <a:solidFill>
                <a:srgbClr val="292B2A"/>
              </a:solidFill>
            </a:endParaRPr>
          </a:p>
        </p:txBody>
      </p:sp>
      <p:sp>
        <p:nvSpPr>
          <p:cNvPr id="10" name="Dấu Nhân 9">
            <a:extLst>
              <a:ext uri="{FF2B5EF4-FFF2-40B4-BE49-F238E27FC236}">
                <a16:creationId xmlns:a16="http://schemas.microsoft.com/office/drawing/2014/main" id="{6AD02D6B-99A0-4783-B662-D9686D8F1D01}"/>
              </a:ext>
            </a:extLst>
          </p:cNvPr>
          <p:cNvSpPr/>
          <p:nvPr/>
        </p:nvSpPr>
        <p:spPr>
          <a:xfrm>
            <a:off x="5514598" y="1134052"/>
            <a:ext cx="1162802" cy="1151370"/>
          </a:xfrm>
          <a:prstGeom prst="mathMultiply">
            <a:avLst>
              <a:gd name="adj1" fmla="val 10177"/>
            </a:avLst>
          </a:prstGeom>
          <a:solidFill>
            <a:srgbClr val="3FBEB7"/>
          </a:solidFill>
          <a:ln w="76200">
            <a:noFill/>
          </a:ln>
          <a:effectLst>
            <a:outerShdw blurRad="25400" dist="38100" dir="2700000" algn="tl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12580477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ình chữ nhật 3">
            <a:extLst>
              <a:ext uri="{FF2B5EF4-FFF2-40B4-BE49-F238E27FC236}">
                <a16:creationId xmlns:a16="http://schemas.microsoft.com/office/drawing/2014/main" id="{161E6071-B3D2-4921-9B94-80046EE3C055}"/>
              </a:ext>
            </a:extLst>
          </p:cNvPr>
          <p:cNvSpPr/>
          <p:nvPr/>
        </p:nvSpPr>
        <p:spPr>
          <a:xfrm>
            <a:off x="1728787" y="1200150"/>
            <a:ext cx="8734425" cy="3124200"/>
          </a:xfrm>
          <a:prstGeom prst="rect">
            <a:avLst/>
          </a:prstGeom>
          <a:solidFill>
            <a:srgbClr val="F6F8F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r>
              <a:rPr lang="en-US" sz="3000">
                <a:solidFill>
                  <a:srgbClr val="292B2A"/>
                </a:solidFill>
              </a:rPr>
              <a:t>HƯỚNG HOÀN THIỆN VÀ PHÁT TRIỂN</a:t>
            </a:r>
          </a:p>
          <a:p>
            <a:pPr algn="ctr">
              <a:lnSpc>
                <a:spcPct val="150000"/>
              </a:lnSpc>
            </a:pPr>
            <a:r>
              <a:rPr lang="vi-VN">
                <a:solidFill>
                  <a:schemeClr val="bg1">
                    <a:lumMod val="50000"/>
                  </a:schemeClr>
                </a:solidFill>
              </a:rPr>
              <a:t>The Management Bookstore Program</a:t>
            </a:r>
          </a:p>
        </p:txBody>
      </p:sp>
      <p:sp>
        <p:nvSpPr>
          <p:cNvPr id="7" name="Hình chữ nhật 6">
            <a:extLst>
              <a:ext uri="{FF2B5EF4-FFF2-40B4-BE49-F238E27FC236}">
                <a16:creationId xmlns:a16="http://schemas.microsoft.com/office/drawing/2014/main" id="{E3B8310A-4D72-4BA7-A124-B6E7CEC7EAB9}"/>
              </a:ext>
            </a:extLst>
          </p:cNvPr>
          <p:cNvSpPr/>
          <p:nvPr/>
        </p:nvSpPr>
        <p:spPr>
          <a:xfrm>
            <a:off x="2311002" y="1709737"/>
            <a:ext cx="7569994" cy="3124200"/>
          </a:xfrm>
          <a:prstGeom prst="rect">
            <a:avLst/>
          </a:prstGeom>
          <a:noFill/>
          <a:ln w="57150">
            <a:solidFill>
              <a:srgbClr val="292B2A"/>
            </a:solidFill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9" name="Hình chữ nhật 8">
            <a:extLst>
              <a:ext uri="{FF2B5EF4-FFF2-40B4-BE49-F238E27FC236}">
                <a16:creationId xmlns:a16="http://schemas.microsoft.com/office/drawing/2014/main" id="{8D7AABE9-D213-480A-B053-E8CB8871CA12}"/>
              </a:ext>
            </a:extLst>
          </p:cNvPr>
          <p:cNvSpPr/>
          <p:nvPr/>
        </p:nvSpPr>
        <p:spPr>
          <a:xfrm>
            <a:off x="5078014" y="4457699"/>
            <a:ext cx="2035970" cy="752475"/>
          </a:xfrm>
          <a:prstGeom prst="rect">
            <a:avLst/>
          </a:prstGeom>
          <a:solidFill>
            <a:srgbClr val="292B2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spc="600">
                <a:solidFill>
                  <a:srgbClr val="F6F8F7"/>
                </a:solidFill>
              </a:rPr>
              <a:t>Apr 2022</a:t>
            </a:r>
            <a:endParaRPr lang="vi-VN" sz="1600" spc="600">
              <a:solidFill>
                <a:srgbClr val="F6F8F7"/>
              </a:solidFill>
            </a:endParaRPr>
          </a:p>
        </p:txBody>
      </p:sp>
      <p:sp>
        <p:nvSpPr>
          <p:cNvPr id="10" name="Dấu Nhân 9">
            <a:extLst>
              <a:ext uri="{FF2B5EF4-FFF2-40B4-BE49-F238E27FC236}">
                <a16:creationId xmlns:a16="http://schemas.microsoft.com/office/drawing/2014/main" id="{6AD02D6B-99A0-4783-B662-D9686D8F1D01}"/>
              </a:ext>
            </a:extLst>
          </p:cNvPr>
          <p:cNvSpPr/>
          <p:nvPr/>
        </p:nvSpPr>
        <p:spPr>
          <a:xfrm>
            <a:off x="5514598" y="1134052"/>
            <a:ext cx="1162802" cy="1151370"/>
          </a:xfrm>
          <a:prstGeom prst="mathMultiply">
            <a:avLst>
              <a:gd name="adj1" fmla="val 10177"/>
            </a:avLst>
          </a:prstGeom>
          <a:solidFill>
            <a:srgbClr val="292B2A"/>
          </a:solidFill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54204770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Sách Các Loại">
            <a:extLst>
              <a:ext uri="{FF2B5EF4-FFF2-40B4-BE49-F238E27FC236}">
                <a16:creationId xmlns:a16="http://schemas.microsoft.com/office/drawing/2014/main" id="{470AD83F-149B-43BA-98E7-BE69F77597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4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3" r="128" b="26323"/>
          <a:stretch/>
        </p:blipFill>
        <p:spPr bwMode="auto">
          <a:xfrm>
            <a:off x="616654" y="227036"/>
            <a:ext cx="10958691" cy="5399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3D351F77-8073-420A-B511-F654FDC840E6}"/>
              </a:ext>
            </a:extLst>
          </p:cNvPr>
          <p:cNvSpPr txBox="1"/>
          <p:nvPr/>
        </p:nvSpPr>
        <p:spPr>
          <a:xfrm>
            <a:off x="1262074" y="1804706"/>
            <a:ext cx="5875326" cy="1862048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sz="11500" b="1">
                <a:solidFill>
                  <a:srgbClr val="292B2A"/>
                </a:solidFill>
              </a:rPr>
              <a:t>THE END</a:t>
            </a:r>
            <a:endParaRPr lang="vi-VN" sz="11500" b="1">
              <a:solidFill>
                <a:srgbClr val="292B2A"/>
              </a:solidFill>
            </a:endParaRPr>
          </a:p>
        </p:txBody>
      </p:sp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AE0E12B2-31E3-4003-83BF-93C2E4753C34}"/>
              </a:ext>
            </a:extLst>
          </p:cNvPr>
          <p:cNvSpPr txBox="1"/>
          <p:nvPr/>
        </p:nvSpPr>
        <p:spPr>
          <a:xfrm>
            <a:off x="3476085" y="3618209"/>
            <a:ext cx="7596951" cy="861774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sz="5000" b="1">
                <a:solidFill>
                  <a:srgbClr val="292B2A"/>
                </a:solidFill>
              </a:rPr>
              <a:t>THANKS FOR WATCHING</a:t>
            </a:r>
            <a:endParaRPr lang="vi-VN" sz="5000" b="1">
              <a:solidFill>
                <a:srgbClr val="292B2A"/>
              </a:solidFill>
            </a:endParaRPr>
          </a:p>
        </p:txBody>
      </p:sp>
      <p:sp>
        <p:nvSpPr>
          <p:cNvPr id="6" name="Hình chữ nhật 5">
            <a:extLst>
              <a:ext uri="{FF2B5EF4-FFF2-40B4-BE49-F238E27FC236}">
                <a16:creationId xmlns:a16="http://schemas.microsoft.com/office/drawing/2014/main" id="{258FECC6-0A4A-437A-B8E6-486DF5704C69}"/>
              </a:ext>
            </a:extLst>
          </p:cNvPr>
          <p:cNvSpPr/>
          <p:nvPr/>
        </p:nvSpPr>
        <p:spPr>
          <a:xfrm>
            <a:off x="960121" y="924562"/>
            <a:ext cx="10340904" cy="5084230"/>
          </a:xfrm>
          <a:prstGeom prst="rect">
            <a:avLst/>
          </a:prstGeom>
          <a:noFill/>
          <a:ln w="76200">
            <a:solidFill>
              <a:srgbClr val="292B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" name="Hình chữ nhật 4">
            <a:extLst>
              <a:ext uri="{FF2B5EF4-FFF2-40B4-BE49-F238E27FC236}">
                <a16:creationId xmlns:a16="http://schemas.microsoft.com/office/drawing/2014/main" id="{0DB94118-D4D1-4AFA-8117-7C56E347A714}"/>
              </a:ext>
            </a:extLst>
          </p:cNvPr>
          <p:cNvSpPr/>
          <p:nvPr/>
        </p:nvSpPr>
        <p:spPr>
          <a:xfrm>
            <a:off x="4997507" y="5773377"/>
            <a:ext cx="2196984" cy="458896"/>
          </a:xfrm>
          <a:prstGeom prst="rect">
            <a:avLst/>
          </a:prstGeom>
          <a:solidFill>
            <a:srgbClr val="292B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pc="300">
                <a:solidFill>
                  <a:schemeClr val="accent3">
                    <a:lumMod val="20000"/>
                    <a:lumOff val="80000"/>
                  </a:schemeClr>
                </a:solidFill>
              </a:rPr>
              <a:t>Apr 2022</a:t>
            </a:r>
            <a:endParaRPr lang="vi-VN" spc="30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8" name="Dấu Nhân 7">
            <a:extLst>
              <a:ext uri="{FF2B5EF4-FFF2-40B4-BE49-F238E27FC236}">
                <a16:creationId xmlns:a16="http://schemas.microsoft.com/office/drawing/2014/main" id="{108BCC7E-A961-422E-99F4-C72FD2DE8DF2}"/>
              </a:ext>
            </a:extLst>
          </p:cNvPr>
          <p:cNvSpPr/>
          <p:nvPr/>
        </p:nvSpPr>
        <p:spPr>
          <a:xfrm rot="20128718">
            <a:off x="9240534" y="1344024"/>
            <a:ext cx="1206997" cy="1195130"/>
          </a:xfrm>
          <a:prstGeom prst="mathMultiply">
            <a:avLst>
              <a:gd name="adj1" fmla="val 10177"/>
            </a:avLst>
          </a:prstGeom>
          <a:solidFill>
            <a:srgbClr val="F6F8F7"/>
          </a:solidFill>
          <a:ln w="762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9" name="Dấu Nhân 8">
            <a:extLst>
              <a:ext uri="{FF2B5EF4-FFF2-40B4-BE49-F238E27FC236}">
                <a16:creationId xmlns:a16="http://schemas.microsoft.com/office/drawing/2014/main" id="{B51FF39E-DE83-4031-A49A-6A3DD23DC843}"/>
              </a:ext>
            </a:extLst>
          </p:cNvPr>
          <p:cNvSpPr/>
          <p:nvPr/>
        </p:nvSpPr>
        <p:spPr>
          <a:xfrm rot="1689250">
            <a:off x="1020725" y="5124228"/>
            <a:ext cx="1162802" cy="1151370"/>
          </a:xfrm>
          <a:prstGeom prst="mathMultiply">
            <a:avLst>
              <a:gd name="adj1" fmla="val 14790"/>
            </a:avLst>
          </a:prstGeom>
          <a:solidFill>
            <a:srgbClr val="3FBEB7"/>
          </a:solidFill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97019111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ấu Nhân 3">
            <a:extLst>
              <a:ext uri="{FF2B5EF4-FFF2-40B4-BE49-F238E27FC236}">
                <a16:creationId xmlns:a16="http://schemas.microsoft.com/office/drawing/2014/main" id="{357855CD-A15A-438E-A7DD-526457FD49F0}"/>
              </a:ext>
            </a:extLst>
          </p:cNvPr>
          <p:cNvSpPr/>
          <p:nvPr/>
        </p:nvSpPr>
        <p:spPr>
          <a:xfrm rot="303633">
            <a:off x="1761925" y="485938"/>
            <a:ext cx="1446925" cy="1432700"/>
          </a:xfrm>
          <a:prstGeom prst="mathMultiply">
            <a:avLst>
              <a:gd name="adj1" fmla="val 19810"/>
            </a:avLst>
          </a:prstGeom>
          <a:solidFill>
            <a:srgbClr val="3FBEB7"/>
          </a:solidFill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4" name="Hình tự do: Hình 13">
            <a:extLst>
              <a:ext uri="{FF2B5EF4-FFF2-40B4-BE49-F238E27FC236}">
                <a16:creationId xmlns:a16="http://schemas.microsoft.com/office/drawing/2014/main" id="{2AC0DB8A-D467-447A-8F31-14658FA4F727}"/>
              </a:ext>
            </a:extLst>
          </p:cNvPr>
          <p:cNvSpPr/>
          <p:nvPr/>
        </p:nvSpPr>
        <p:spPr>
          <a:xfrm rot="198318">
            <a:off x="-28268" y="439786"/>
            <a:ext cx="1186910" cy="1724253"/>
          </a:xfrm>
          <a:custGeom>
            <a:avLst/>
            <a:gdLst>
              <a:gd name="connsiteX0" fmla="*/ 1003157 w 1186910"/>
              <a:gd name="connsiteY0" fmla="*/ 0 h 1724253"/>
              <a:gd name="connsiteX1" fmla="*/ 1186910 w 1186910"/>
              <a:gd name="connsiteY1" fmla="*/ 185577 h 1724253"/>
              <a:gd name="connsiteX2" fmla="*/ 503643 w 1186910"/>
              <a:gd name="connsiteY2" fmla="*/ 862127 h 1724253"/>
              <a:gd name="connsiteX3" fmla="*/ 1186910 w 1186910"/>
              <a:gd name="connsiteY3" fmla="*/ 1538676 h 1724253"/>
              <a:gd name="connsiteX4" fmla="*/ 1003157 w 1186910"/>
              <a:gd name="connsiteY4" fmla="*/ 1724253 h 1724253"/>
              <a:gd name="connsiteX5" fmla="*/ 318057 w 1186910"/>
              <a:gd name="connsiteY5" fmla="*/ 1045888 h 1724253"/>
              <a:gd name="connsiteX6" fmla="*/ 54486 w 1186910"/>
              <a:gd name="connsiteY6" fmla="*/ 1306868 h 1724253"/>
              <a:gd name="connsiteX7" fmla="*/ 34409 w 1186910"/>
              <a:gd name="connsiteY7" fmla="*/ 959225 h 1724253"/>
              <a:gd name="connsiteX8" fmla="*/ 132471 w 1186910"/>
              <a:gd name="connsiteY8" fmla="*/ 862127 h 1724253"/>
              <a:gd name="connsiteX9" fmla="*/ 22513 w 1186910"/>
              <a:gd name="connsiteY9" fmla="*/ 753250 h 1724253"/>
              <a:gd name="connsiteX10" fmla="*/ 0 w 1186910"/>
              <a:gd name="connsiteY10" fmla="*/ 363435 h 1724253"/>
              <a:gd name="connsiteX11" fmla="*/ 318057 w 1186910"/>
              <a:gd name="connsiteY11" fmla="*/ 678365 h 1724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86910" h="1724253">
                <a:moveTo>
                  <a:pt x="1003157" y="0"/>
                </a:moveTo>
                <a:lnTo>
                  <a:pt x="1186910" y="185577"/>
                </a:lnTo>
                <a:lnTo>
                  <a:pt x="503643" y="862127"/>
                </a:lnTo>
                <a:lnTo>
                  <a:pt x="1186910" y="1538676"/>
                </a:lnTo>
                <a:lnTo>
                  <a:pt x="1003157" y="1724253"/>
                </a:lnTo>
                <a:lnTo>
                  <a:pt x="318057" y="1045888"/>
                </a:lnTo>
                <a:lnTo>
                  <a:pt x="54486" y="1306868"/>
                </a:lnTo>
                <a:lnTo>
                  <a:pt x="34409" y="959225"/>
                </a:lnTo>
                <a:lnTo>
                  <a:pt x="132471" y="862127"/>
                </a:lnTo>
                <a:lnTo>
                  <a:pt x="22513" y="753250"/>
                </a:lnTo>
                <a:lnTo>
                  <a:pt x="0" y="363435"/>
                </a:lnTo>
                <a:lnTo>
                  <a:pt x="318057" y="678365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vi-VN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5" name="Hình tự do: Hình 14">
            <a:extLst>
              <a:ext uri="{FF2B5EF4-FFF2-40B4-BE49-F238E27FC236}">
                <a16:creationId xmlns:a16="http://schemas.microsoft.com/office/drawing/2014/main" id="{F2995635-ED5B-40BD-9A16-44536075903C}"/>
              </a:ext>
            </a:extLst>
          </p:cNvPr>
          <p:cNvSpPr/>
          <p:nvPr/>
        </p:nvSpPr>
        <p:spPr>
          <a:xfrm>
            <a:off x="0" y="1093396"/>
            <a:ext cx="1701558" cy="3069029"/>
          </a:xfrm>
          <a:custGeom>
            <a:avLst/>
            <a:gdLst>
              <a:gd name="connsiteX0" fmla="*/ 1051079 w 1393609"/>
              <a:gd name="connsiteY0" fmla="*/ 0 h 2513594"/>
              <a:gd name="connsiteX1" fmla="*/ 1393609 w 1393609"/>
              <a:gd name="connsiteY1" fmla="*/ 388363 h 2513594"/>
              <a:gd name="connsiteX2" fmla="*/ 443969 w 1393609"/>
              <a:gd name="connsiteY2" fmla="*/ 1225927 h 2513594"/>
              <a:gd name="connsiteX3" fmla="*/ 1290874 w 1393609"/>
              <a:gd name="connsiteY3" fmla="*/ 2167245 h 2513594"/>
              <a:gd name="connsiteX4" fmla="*/ 905913 w 1393609"/>
              <a:gd name="connsiteY4" fmla="*/ 2513594 h 2513594"/>
              <a:gd name="connsiteX5" fmla="*/ 55587 w 1393609"/>
              <a:gd name="connsiteY5" fmla="*/ 1568472 h 2513594"/>
              <a:gd name="connsiteX6" fmla="*/ 0 w 1393609"/>
              <a:gd name="connsiteY6" fmla="*/ 1617498 h 2513594"/>
              <a:gd name="connsiteX7" fmla="*/ 0 w 1393609"/>
              <a:gd name="connsiteY7" fmla="*/ 732464 h 2513594"/>
              <a:gd name="connsiteX8" fmla="*/ 97603 w 1393609"/>
              <a:gd name="connsiteY8" fmla="*/ 840948 h 2513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93609" h="2513594">
                <a:moveTo>
                  <a:pt x="1051079" y="0"/>
                </a:moveTo>
                <a:lnTo>
                  <a:pt x="1393609" y="388363"/>
                </a:lnTo>
                <a:lnTo>
                  <a:pt x="443969" y="1225927"/>
                </a:lnTo>
                <a:lnTo>
                  <a:pt x="1290874" y="2167245"/>
                </a:lnTo>
                <a:lnTo>
                  <a:pt x="905913" y="2513594"/>
                </a:lnTo>
                <a:lnTo>
                  <a:pt x="55587" y="1568472"/>
                </a:lnTo>
                <a:lnTo>
                  <a:pt x="0" y="1617498"/>
                </a:lnTo>
                <a:lnTo>
                  <a:pt x="0" y="732464"/>
                </a:lnTo>
                <a:lnTo>
                  <a:pt x="97603" y="840948"/>
                </a:lnTo>
                <a:close/>
              </a:path>
            </a:pathLst>
          </a:custGeom>
          <a:solidFill>
            <a:srgbClr val="292B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vi-VN"/>
          </a:p>
        </p:txBody>
      </p:sp>
      <p:sp>
        <p:nvSpPr>
          <p:cNvPr id="16" name="Dấu Nhân 15">
            <a:extLst>
              <a:ext uri="{FF2B5EF4-FFF2-40B4-BE49-F238E27FC236}">
                <a16:creationId xmlns:a16="http://schemas.microsoft.com/office/drawing/2014/main" id="{D86D034B-721A-4531-A8EE-617D209CF94C}"/>
              </a:ext>
            </a:extLst>
          </p:cNvPr>
          <p:cNvSpPr/>
          <p:nvPr/>
        </p:nvSpPr>
        <p:spPr>
          <a:xfrm rot="198318">
            <a:off x="399479" y="2980097"/>
            <a:ext cx="1093102" cy="1082355"/>
          </a:xfrm>
          <a:prstGeom prst="mathMultiply">
            <a:avLst>
              <a:gd name="adj1" fmla="val 16734"/>
            </a:avLst>
          </a:prstGeom>
          <a:solidFill>
            <a:srgbClr val="F6F8F7"/>
          </a:solidFill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8" name="Hộp Văn bản 17">
            <a:extLst>
              <a:ext uri="{FF2B5EF4-FFF2-40B4-BE49-F238E27FC236}">
                <a16:creationId xmlns:a16="http://schemas.microsoft.com/office/drawing/2014/main" id="{BD37808C-C301-45C2-8F80-165262A53782}"/>
              </a:ext>
            </a:extLst>
          </p:cNvPr>
          <p:cNvSpPr txBox="1"/>
          <p:nvPr/>
        </p:nvSpPr>
        <p:spPr>
          <a:xfrm>
            <a:off x="2195753" y="1702241"/>
            <a:ext cx="49183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>
                <a:solidFill>
                  <a:srgbClr val="292B2A"/>
                </a:solidFill>
              </a:rPr>
              <a:t>THÀNH VIÊN </a:t>
            </a:r>
            <a:r>
              <a:rPr lang="en-US" sz="4000" b="1">
                <a:solidFill>
                  <a:srgbClr val="3FBEB7"/>
                </a:solidFill>
              </a:rPr>
              <a:t>NHÓM</a:t>
            </a:r>
            <a:endParaRPr lang="vi-VN" sz="4000" b="1">
              <a:solidFill>
                <a:srgbClr val="3FBEB7"/>
              </a:solidFill>
            </a:endParaRPr>
          </a:p>
        </p:txBody>
      </p:sp>
      <p:sp>
        <p:nvSpPr>
          <p:cNvPr id="19" name="Hộp Văn bản 18">
            <a:extLst>
              <a:ext uri="{FF2B5EF4-FFF2-40B4-BE49-F238E27FC236}">
                <a16:creationId xmlns:a16="http://schemas.microsoft.com/office/drawing/2014/main" id="{1226C1AF-3D71-455B-95D8-B564A7D6F0F9}"/>
              </a:ext>
            </a:extLst>
          </p:cNvPr>
          <p:cNvSpPr txBox="1"/>
          <p:nvPr/>
        </p:nvSpPr>
        <p:spPr>
          <a:xfrm>
            <a:off x="2195753" y="2627910"/>
            <a:ext cx="6211957" cy="25323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vi-VN" sz="2800" b="1">
                <a:solidFill>
                  <a:srgbClr val="3FBEB7"/>
                </a:solidFill>
              </a:rPr>
              <a:t>19200349</a:t>
            </a:r>
            <a:r>
              <a:rPr lang="vi-VN" sz="2800" b="1"/>
              <a:t> </a:t>
            </a:r>
            <a:r>
              <a:rPr lang="en-US" sz="2800" b="1"/>
              <a:t>	</a:t>
            </a:r>
            <a:r>
              <a:rPr lang="vi-VN" sz="2800" b="1"/>
              <a:t> </a:t>
            </a:r>
            <a:r>
              <a:rPr lang="en-US" sz="2800" b="1"/>
              <a:t>	</a:t>
            </a:r>
            <a:r>
              <a:rPr lang="vi-VN" sz="2800" b="1"/>
              <a:t>Nguyễn Đình Khôi</a:t>
            </a:r>
          </a:p>
          <a:p>
            <a:pPr>
              <a:lnSpc>
                <a:spcPct val="200000"/>
              </a:lnSpc>
            </a:pPr>
            <a:r>
              <a:rPr lang="vi-VN" sz="2800" b="1">
                <a:solidFill>
                  <a:srgbClr val="3FBEB7"/>
                </a:solidFill>
              </a:rPr>
              <a:t>19200421</a:t>
            </a:r>
            <a:r>
              <a:rPr lang="en-US" sz="2800" b="1"/>
              <a:t>	</a:t>
            </a:r>
            <a:r>
              <a:rPr lang="vi-VN" sz="2800" b="1"/>
              <a:t> </a:t>
            </a:r>
            <a:r>
              <a:rPr lang="en-US" sz="2800" b="1"/>
              <a:t>	</a:t>
            </a:r>
            <a:r>
              <a:rPr lang="vi-VN" sz="2800" b="1"/>
              <a:t>Nguyễn Hồng Phát</a:t>
            </a:r>
          </a:p>
          <a:p>
            <a:pPr>
              <a:lnSpc>
                <a:spcPct val="200000"/>
              </a:lnSpc>
            </a:pPr>
            <a:r>
              <a:rPr lang="vi-VN" sz="2800" b="1">
                <a:solidFill>
                  <a:srgbClr val="3FBEB7"/>
                </a:solidFill>
              </a:rPr>
              <a:t>19200495</a:t>
            </a:r>
            <a:r>
              <a:rPr lang="en-US" sz="2800" b="1"/>
              <a:t>	</a:t>
            </a:r>
            <a:r>
              <a:rPr lang="vi-VN" sz="2800" b="1"/>
              <a:t> </a:t>
            </a:r>
            <a:r>
              <a:rPr lang="en-US" sz="2800" b="1"/>
              <a:t>	</a:t>
            </a:r>
            <a:r>
              <a:rPr lang="vi-VN" sz="2800" b="1"/>
              <a:t>Huỳnh Chí Thật</a:t>
            </a:r>
          </a:p>
        </p:txBody>
      </p:sp>
      <p:sp>
        <p:nvSpPr>
          <p:cNvPr id="23" name="Hình chữ nhật: Góc Tròn 22">
            <a:extLst>
              <a:ext uri="{FF2B5EF4-FFF2-40B4-BE49-F238E27FC236}">
                <a16:creationId xmlns:a16="http://schemas.microsoft.com/office/drawing/2014/main" id="{86F318B9-129B-4D64-94D0-FD09073677E4}"/>
              </a:ext>
            </a:extLst>
          </p:cNvPr>
          <p:cNvSpPr/>
          <p:nvPr/>
        </p:nvSpPr>
        <p:spPr>
          <a:xfrm rot="395238">
            <a:off x="9747973" y="1980367"/>
            <a:ext cx="896717" cy="3081816"/>
          </a:xfrm>
          <a:prstGeom prst="roundRect">
            <a:avLst>
              <a:gd name="adj" fmla="val 50000"/>
            </a:avLst>
          </a:prstGeom>
          <a:blipFill dpi="0" rotWithShape="0">
            <a:blip r:embed="rId2"/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7" name="Hình chữ nhật: Góc Tròn 26">
            <a:extLst>
              <a:ext uri="{FF2B5EF4-FFF2-40B4-BE49-F238E27FC236}">
                <a16:creationId xmlns:a16="http://schemas.microsoft.com/office/drawing/2014/main" id="{2009CCA5-0D0B-42A4-8085-1ED06EC88926}"/>
              </a:ext>
            </a:extLst>
          </p:cNvPr>
          <p:cNvSpPr/>
          <p:nvPr/>
        </p:nvSpPr>
        <p:spPr>
          <a:xfrm rot="395238">
            <a:off x="8639397" y="1243549"/>
            <a:ext cx="896717" cy="3081816"/>
          </a:xfrm>
          <a:prstGeom prst="roundRect">
            <a:avLst>
              <a:gd name="adj" fmla="val 50000"/>
            </a:avLst>
          </a:prstGeom>
          <a:blipFill dpi="0" rotWithShape="0">
            <a:blip r:embed="rId3"/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0" name="Hình chữ nhật: Góc Tròn 29">
            <a:extLst>
              <a:ext uri="{FF2B5EF4-FFF2-40B4-BE49-F238E27FC236}">
                <a16:creationId xmlns:a16="http://schemas.microsoft.com/office/drawing/2014/main" id="{DC523F8F-5F4B-4143-B6BA-504C661D6C79}"/>
              </a:ext>
            </a:extLst>
          </p:cNvPr>
          <p:cNvSpPr/>
          <p:nvPr/>
        </p:nvSpPr>
        <p:spPr>
          <a:xfrm rot="395238">
            <a:off x="10856550" y="2990747"/>
            <a:ext cx="896717" cy="3081816"/>
          </a:xfrm>
          <a:prstGeom prst="roundRect">
            <a:avLst>
              <a:gd name="adj" fmla="val 50000"/>
            </a:avLst>
          </a:prstGeom>
          <a:blipFill dpi="0" rotWithShape="0">
            <a:blip r:embed="rId4"/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3" name="Hình tự do: Hình 32">
            <a:extLst>
              <a:ext uri="{FF2B5EF4-FFF2-40B4-BE49-F238E27FC236}">
                <a16:creationId xmlns:a16="http://schemas.microsoft.com/office/drawing/2014/main" id="{0E011F94-0455-435E-896C-29E1FC8F393B}"/>
              </a:ext>
            </a:extLst>
          </p:cNvPr>
          <p:cNvSpPr/>
          <p:nvPr/>
        </p:nvSpPr>
        <p:spPr>
          <a:xfrm>
            <a:off x="10834100" y="0"/>
            <a:ext cx="1357900" cy="1615124"/>
          </a:xfrm>
          <a:custGeom>
            <a:avLst/>
            <a:gdLst>
              <a:gd name="connsiteX0" fmla="*/ 228346 w 1357900"/>
              <a:gd name="connsiteY0" fmla="*/ 0 h 1615124"/>
              <a:gd name="connsiteX1" fmla="*/ 694600 w 1357900"/>
              <a:gd name="connsiteY1" fmla="*/ 0 h 1615124"/>
              <a:gd name="connsiteX2" fmla="*/ 974481 w 1357900"/>
              <a:gd name="connsiteY2" fmla="*/ 330931 h 1615124"/>
              <a:gd name="connsiteX3" fmla="*/ 1357900 w 1357900"/>
              <a:gd name="connsiteY3" fmla="*/ 13103 h 1615124"/>
              <a:gd name="connsiteX4" fmla="*/ 1357900 w 1357900"/>
              <a:gd name="connsiteY4" fmla="*/ 709988 h 1615124"/>
              <a:gd name="connsiteX5" fmla="*/ 1320961 w 1357900"/>
              <a:gd name="connsiteY5" fmla="*/ 740608 h 1615124"/>
              <a:gd name="connsiteX6" fmla="*/ 1357900 w 1357900"/>
              <a:gd name="connsiteY6" fmla="*/ 784284 h 1615124"/>
              <a:gd name="connsiteX7" fmla="*/ 1357900 w 1357900"/>
              <a:gd name="connsiteY7" fmla="*/ 1615124 h 1615124"/>
              <a:gd name="connsiteX8" fmla="*/ 907881 w 1357900"/>
              <a:gd name="connsiteY8" fmla="*/ 1083023 h 1615124"/>
              <a:gd name="connsiteX9" fmla="*/ 342398 w 1357900"/>
              <a:gd name="connsiteY9" fmla="*/ 1551768 h 1615124"/>
              <a:gd name="connsiteX10" fmla="*/ 0 w 1357900"/>
              <a:gd name="connsiteY10" fmla="*/ 1138709 h 1615124"/>
              <a:gd name="connsiteX11" fmla="*/ 561401 w 1357900"/>
              <a:gd name="connsiteY11" fmla="*/ 673346 h 1615124"/>
              <a:gd name="connsiteX12" fmla="*/ 90514 w 1357900"/>
              <a:gd name="connsiteY12" fmla="*/ 116570 h 1615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57900" h="1615124">
                <a:moveTo>
                  <a:pt x="228346" y="0"/>
                </a:moveTo>
                <a:lnTo>
                  <a:pt x="694600" y="0"/>
                </a:lnTo>
                <a:lnTo>
                  <a:pt x="974481" y="330931"/>
                </a:lnTo>
                <a:lnTo>
                  <a:pt x="1357900" y="13103"/>
                </a:lnTo>
                <a:lnTo>
                  <a:pt x="1357900" y="709988"/>
                </a:lnTo>
                <a:lnTo>
                  <a:pt x="1320961" y="740608"/>
                </a:lnTo>
                <a:lnTo>
                  <a:pt x="1357900" y="784284"/>
                </a:lnTo>
                <a:lnTo>
                  <a:pt x="1357900" y="1615124"/>
                </a:lnTo>
                <a:lnTo>
                  <a:pt x="907881" y="1083023"/>
                </a:lnTo>
                <a:lnTo>
                  <a:pt x="342398" y="1551768"/>
                </a:lnTo>
                <a:lnTo>
                  <a:pt x="0" y="1138709"/>
                </a:lnTo>
                <a:lnTo>
                  <a:pt x="561401" y="673346"/>
                </a:lnTo>
                <a:lnTo>
                  <a:pt x="90514" y="116570"/>
                </a:lnTo>
                <a:close/>
              </a:path>
            </a:pathLst>
          </a:custGeom>
          <a:solidFill>
            <a:srgbClr val="3FBE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82386189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ình chữ nhật 3">
            <a:extLst>
              <a:ext uri="{FF2B5EF4-FFF2-40B4-BE49-F238E27FC236}">
                <a16:creationId xmlns:a16="http://schemas.microsoft.com/office/drawing/2014/main" id="{161E6071-B3D2-4921-9B94-80046EE3C055}"/>
              </a:ext>
            </a:extLst>
          </p:cNvPr>
          <p:cNvSpPr/>
          <p:nvPr/>
        </p:nvSpPr>
        <p:spPr>
          <a:xfrm>
            <a:off x="1728787" y="1200150"/>
            <a:ext cx="8734425" cy="3124200"/>
          </a:xfrm>
          <a:prstGeom prst="rect">
            <a:avLst/>
          </a:prstGeom>
          <a:solidFill>
            <a:srgbClr val="F6F8F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r>
              <a:rPr lang="en-US" sz="3000">
                <a:solidFill>
                  <a:srgbClr val="292B2A"/>
                </a:solidFill>
              </a:rPr>
              <a:t>CHƯƠNG TRÌNH  QUẢN LÝ NHÀ SÁCH</a:t>
            </a:r>
          </a:p>
          <a:p>
            <a:pPr algn="ctr">
              <a:lnSpc>
                <a:spcPct val="150000"/>
              </a:lnSpc>
            </a:pPr>
            <a:r>
              <a:rPr lang="vi-VN">
                <a:solidFill>
                  <a:schemeClr val="bg1">
                    <a:lumMod val="50000"/>
                  </a:schemeClr>
                </a:solidFill>
              </a:rPr>
              <a:t>The Management Bookstore Program</a:t>
            </a:r>
          </a:p>
        </p:txBody>
      </p:sp>
      <p:sp>
        <p:nvSpPr>
          <p:cNvPr id="7" name="Hình chữ nhật 6">
            <a:extLst>
              <a:ext uri="{FF2B5EF4-FFF2-40B4-BE49-F238E27FC236}">
                <a16:creationId xmlns:a16="http://schemas.microsoft.com/office/drawing/2014/main" id="{E3B8310A-4D72-4BA7-A124-B6E7CEC7EAB9}"/>
              </a:ext>
            </a:extLst>
          </p:cNvPr>
          <p:cNvSpPr/>
          <p:nvPr/>
        </p:nvSpPr>
        <p:spPr>
          <a:xfrm>
            <a:off x="2311002" y="1709737"/>
            <a:ext cx="7569994" cy="3124200"/>
          </a:xfrm>
          <a:prstGeom prst="rect">
            <a:avLst/>
          </a:prstGeom>
          <a:noFill/>
          <a:ln w="57150">
            <a:solidFill>
              <a:srgbClr val="292B2A"/>
            </a:solidFill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9" name="Hình chữ nhật 8">
            <a:extLst>
              <a:ext uri="{FF2B5EF4-FFF2-40B4-BE49-F238E27FC236}">
                <a16:creationId xmlns:a16="http://schemas.microsoft.com/office/drawing/2014/main" id="{8D7AABE9-D213-480A-B053-E8CB8871CA12}"/>
              </a:ext>
            </a:extLst>
          </p:cNvPr>
          <p:cNvSpPr/>
          <p:nvPr/>
        </p:nvSpPr>
        <p:spPr>
          <a:xfrm>
            <a:off x="5078014" y="4457699"/>
            <a:ext cx="2035970" cy="752475"/>
          </a:xfrm>
          <a:prstGeom prst="rect">
            <a:avLst/>
          </a:prstGeom>
          <a:solidFill>
            <a:srgbClr val="292B2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spc="600">
                <a:solidFill>
                  <a:srgbClr val="F6F8F7"/>
                </a:solidFill>
              </a:rPr>
              <a:t>Team 2</a:t>
            </a:r>
            <a:endParaRPr lang="vi-VN" sz="1600" spc="600">
              <a:solidFill>
                <a:srgbClr val="F6F8F7"/>
              </a:solidFill>
            </a:endParaRPr>
          </a:p>
        </p:txBody>
      </p:sp>
      <p:sp>
        <p:nvSpPr>
          <p:cNvPr id="10" name="Dấu Nhân 9">
            <a:extLst>
              <a:ext uri="{FF2B5EF4-FFF2-40B4-BE49-F238E27FC236}">
                <a16:creationId xmlns:a16="http://schemas.microsoft.com/office/drawing/2014/main" id="{6AD02D6B-99A0-4783-B662-D9686D8F1D01}"/>
              </a:ext>
            </a:extLst>
          </p:cNvPr>
          <p:cNvSpPr/>
          <p:nvPr/>
        </p:nvSpPr>
        <p:spPr>
          <a:xfrm>
            <a:off x="5514598" y="1134052"/>
            <a:ext cx="1162802" cy="1151370"/>
          </a:xfrm>
          <a:prstGeom prst="mathMultiply">
            <a:avLst>
              <a:gd name="adj1" fmla="val 10177"/>
            </a:avLst>
          </a:prstGeom>
          <a:solidFill>
            <a:srgbClr val="292B2A"/>
          </a:solidFill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07754677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 descr="Người Phụ Nữ Mặc áo Sơ Mi Dài Tay Màu Xám đọc Sách">
            <a:extLst>
              <a:ext uri="{FF2B5EF4-FFF2-40B4-BE49-F238E27FC236}">
                <a16:creationId xmlns:a16="http://schemas.microsoft.com/office/drawing/2014/main" id="{B076FEC4-291D-4FA4-920D-F214C864AD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509" y="3638372"/>
            <a:ext cx="4214946" cy="2809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Hộp Văn bản 10">
            <a:extLst>
              <a:ext uri="{FF2B5EF4-FFF2-40B4-BE49-F238E27FC236}">
                <a16:creationId xmlns:a16="http://schemas.microsoft.com/office/drawing/2014/main" id="{3A94D24A-042A-47F1-A3AA-C7EAAC835C61}"/>
              </a:ext>
            </a:extLst>
          </p:cNvPr>
          <p:cNvSpPr txBox="1"/>
          <p:nvPr/>
        </p:nvSpPr>
        <p:spPr>
          <a:xfrm>
            <a:off x="531625" y="1247775"/>
            <a:ext cx="426430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>
                <a:solidFill>
                  <a:srgbClr val="292B2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CÁC LỚP</a:t>
            </a:r>
            <a:endParaRPr lang="vi-VN" sz="7200" b="1">
              <a:solidFill>
                <a:srgbClr val="292B2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080" name="Picture 8" descr="Ảnh lưu trữ miễn phí về ánh sáng ban ngày, bán lẻ, bộ">
            <a:extLst>
              <a:ext uri="{FF2B5EF4-FFF2-40B4-BE49-F238E27FC236}">
                <a16:creationId xmlns:a16="http://schemas.microsoft.com/office/drawing/2014/main" id="{32B5291E-3D50-4B27-9CC7-C98B439AD2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9888" y="685434"/>
            <a:ext cx="4115349" cy="2743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Hộp Văn bản 15">
            <a:extLst>
              <a:ext uri="{FF2B5EF4-FFF2-40B4-BE49-F238E27FC236}">
                <a16:creationId xmlns:a16="http://schemas.microsoft.com/office/drawing/2014/main" id="{51BF644D-EF31-4992-81D6-67CFB5E5143A}"/>
              </a:ext>
            </a:extLst>
          </p:cNvPr>
          <p:cNvSpPr txBox="1"/>
          <p:nvPr/>
        </p:nvSpPr>
        <p:spPr>
          <a:xfrm>
            <a:off x="5228234" y="4667249"/>
            <a:ext cx="696376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>
                <a:solidFill>
                  <a:srgbClr val="292B2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VÀ</a:t>
            </a:r>
            <a:r>
              <a:rPr lang="en-US" sz="7200" b="1">
                <a:solidFill>
                  <a:srgbClr val="3FBEB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ĐỐI TƯỢNG</a:t>
            </a:r>
            <a:endParaRPr lang="vi-VN" sz="7200" b="1">
              <a:solidFill>
                <a:srgbClr val="3FBEB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Dấu Nhân 16">
            <a:extLst>
              <a:ext uri="{FF2B5EF4-FFF2-40B4-BE49-F238E27FC236}">
                <a16:creationId xmlns:a16="http://schemas.microsoft.com/office/drawing/2014/main" id="{90FFD666-40C3-4FC3-9AF4-A10FFE3B796A}"/>
              </a:ext>
            </a:extLst>
          </p:cNvPr>
          <p:cNvSpPr/>
          <p:nvPr/>
        </p:nvSpPr>
        <p:spPr>
          <a:xfrm rot="303633">
            <a:off x="5468442" y="1863868"/>
            <a:ext cx="1255116" cy="1242777"/>
          </a:xfrm>
          <a:prstGeom prst="mathMultiply">
            <a:avLst>
              <a:gd name="adj1" fmla="val 16191"/>
            </a:avLst>
          </a:prstGeom>
          <a:solidFill>
            <a:srgbClr val="3FBEB7"/>
          </a:solidFill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8" name="Dấu Nhân 17">
            <a:extLst>
              <a:ext uri="{FF2B5EF4-FFF2-40B4-BE49-F238E27FC236}">
                <a16:creationId xmlns:a16="http://schemas.microsoft.com/office/drawing/2014/main" id="{B371657B-3048-4328-BF07-80A7B074C010}"/>
              </a:ext>
            </a:extLst>
          </p:cNvPr>
          <p:cNvSpPr/>
          <p:nvPr/>
        </p:nvSpPr>
        <p:spPr>
          <a:xfrm rot="303633">
            <a:off x="4449350" y="1836252"/>
            <a:ext cx="2672929" cy="2646652"/>
          </a:xfrm>
          <a:prstGeom prst="mathMultiply">
            <a:avLst>
              <a:gd name="adj1" fmla="val 12874"/>
            </a:avLst>
          </a:prstGeom>
          <a:solidFill>
            <a:srgbClr val="292B2A"/>
          </a:solidFill>
          <a:ln w="762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solidFill>
                <a:srgbClr val="292B2A"/>
              </a:solidFill>
            </a:endParaRPr>
          </a:p>
        </p:txBody>
      </p:sp>
      <p:sp>
        <p:nvSpPr>
          <p:cNvPr id="19" name="Dấu Nhân 18">
            <a:extLst>
              <a:ext uri="{FF2B5EF4-FFF2-40B4-BE49-F238E27FC236}">
                <a16:creationId xmlns:a16="http://schemas.microsoft.com/office/drawing/2014/main" id="{B968EF8B-66A1-433E-B327-6FF66670F577}"/>
              </a:ext>
            </a:extLst>
          </p:cNvPr>
          <p:cNvSpPr/>
          <p:nvPr/>
        </p:nvSpPr>
        <p:spPr>
          <a:xfrm rot="303633">
            <a:off x="4098231" y="3131017"/>
            <a:ext cx="1395407" cy="1381689"/>
          </a:xfrm>
          <a:prstGeom prst="mathMultiply">
            <a:avLst>
              <a:gd name="adj1" fmla="val 17116"/>
            </a:avLst>
          </a:prstGeom>
          <a:solidFill>
            <a:srgbClr val="F6F8F7"/>
          </a:solidFill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solidFill>
                <a:srgbClr val="292B2A"/>
              </a:solidFill>
            </a:endParaRPr>
          </a:p>
        </p:txBody>
      </p:sp>
      <p:sp>
        <p:nvSpPr>
          <p:cNvPr id="23" name="Hình tự do: Hình 22">
            <a:extLst>
              <a:ext uri="{FF2B5EF4-FFF2-40B4-BE49-F238E27FC236}">
                <a16:creationId xmlns:a16="http://schemas.microsoft.com/office/drawing/2014/main" id="{E5CCC313-2AF5-4482-B8FF-8D9EF1DAE184}"/>
              </a:ext>
            </a:extLst>
          </p:cNvPr>
          <p:cNvSpPr/>
          <p:nvPr/>
        </p:nvSpPr>
        <p:spPr>
          <a:xfrm>
            <a:off x="10872446" y="1"/>
            <a:ext cx="1319554" cy="1238539"/>
          </a:xfrm>
          <a:custGeom>
            <a:avLst/>
            <a:gdLst>
              <a:gd name="connsiteX0" fmla="*/ 154743 w 1319554"/>
              <a:gd name="connsiteY0" fmla="*/ 0 h 1238539"/>
              <a:gd name="connsiteX1" fmla="*/ 652060 w 1319554"/>
              <a:gd name="connsiteY1" fmla="*/ 0 h 1238539"/>
              <a:gd name="connsiteX2" fmla="*/ 811497 w 1319554"/>
              <a:gd name="connsiteY2" fmla="*/ 188518 h 1238539"/>
              <a:gd name="connsiteX3" fmla="*/ 1038919 w 1319554"/>
              <a:gd name="connsiteY3" fmla="*/ 0 h 1238539"/>
              <a:gd name="connsiteX4" fmla="*/ 1319554 w 1319554"/>
              <a:gd name="connsiteY4" fmla="*/ 0 h 1238539"/>
              <a:gd name="connsiteX5" fmla="*/ 1319554 w 1319554"/>
              <a:gd name="connsiteY5" fmla="*/ 260594 h 1238539"/>
              <a:gd name="connsiteX6" fmla="*/ 1056718 w 1319554"/>
              <a:gd name="connsiteY6" fmla="*/ 478467 h 1238539"/>
              <a:gd name="connsiteX7" fmla="*/ 1319554 w 1319554"/>
              <a:gd name="connsiteY7" fmla="*/ 789244 h 1238539"/>
              <a:gd name="connsiteX8" fmla="*/ 1319554 w 1319554"/>
              <a:gd name="connsiteY8" fmla="*/ 1139307 h 1238539"/>
              <a:gd name="connsiteX9" fmla="*/ 1202223 w 1319554"/>
              <a:gd name="connsiteY9" fmla="*/ 1238539 h 1238539"/>
              <a:gd name="connsiteX10" fmla="*/ 764361 w 1319554"/>
              <a:gd name="connsiteY10" fmla="*/ 720812 h 1238539"/>
              <a:gd name="connsiteX11" fmla="*/ 242333 w 1319554"/>
              <a:gd name="connsiteY11" fmla="*/ 1153537 h 1238539"/>
              <a:gd name="connsiteX12" fmla="*/ 0 w 1319554"/>
              <a:gd name="connsiteY12" fmla="*/ 861194 h 1238539"/>
              <a:gd name="connsiteX13" fmla="*/ 519140 w 1319554"/>
              <a:gd name="connsiteY13" fmla="*/ 430863 h 1238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319554" h="1238539">
                <a:moveTo>
                  <a:pt x="154743" y="0"/>
                </a:moveTo>
                <a:lnTo>
                  <a:pt x="652060" y="0"/>
                </a:lnTo>
                <a:lnTo>
                  <a:pt x="811497" y="188518"/>
                </a:lnTo>
                <a:lnTo>
                  <a:pt x="1038919" y="0"/>
                </a:lnTo>
                <a:lnTo>
                  <a:pt x="1319554" y="0"/>
                </a:lnTo>
                <a:lnTo>
                  <a:pt x="1319554" y="260594"/>
                </a:lnTo>
                <a:lnTo>
                  <a:pt x="1056718" y="478467"/>
                </a:lnTo>
                <a:lnTo>
                  <a:pt x="1319554" y="789244"/>
                </a:lnTo>
                <a:lnTo>
                  <a:pt x="1319554" y="1139307"/>
                </a:lnTo>
                <a:lnTo>
                  <a:pt x="1202223" y="1238539"/>
                </a:lnTo>
                <a:lnTo>
                  <a:pt x="764361" y="720812"/>
                </a:lnTo>
                <a:lnTo>
                  <a:pt x="242333" y="1153537"/>
                </a:lnTo>
                <a:lnTo>
                  <a:pt x="0" y="861194"/>
                </a:lnTo>
                <a:lnTo>
                  <a:pt x="519140" y="430863"/>
                </a:lnTo>
                <a:close/>
              </a:path>
            </a:pathLst>
          </a:custGeom>
          <a:solidFill>
            <a:srgbClr val="3FBE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vi-VN"/>
          </a:p>
        </p:txBody>
      </p:sp>
      <p:sp>
        <p:nvSpPr>
          <p:cNvPr id="24" name="Hình tự do: Hình 23">
            <a:extLst>
              <a:ext uri="{FF2B5EF4-FFF2-40B4-BE49-F238E27FC236}">
                <a16:creationId xmlns:a16="http://schemas.microsoft.com/office/drawing/2014/main" id="{055CDEBC-10B9-4E12-BF5C-FB469EAB6623}"/>
              </a:ext>
            </a:extLst>
          </p:cNvPr>
          <p:cNvSpPr/>
          <p:nvPr/>
        </p:nvSpPr>
        <p:spPr>
          <a:xfrm rot="5400000" flipV="1">
            <a:off x="210855" y="6227123"/>
            <a:ext cx="650857" cy="610897"/>
          </a:xfrm>
          <a:custGeom>
            <a:avLst/>
            <a:gdLst>
              <a:gd name="connsiteX0" fmla="*/ 154743 w 1319554"/>
              <a:gd name="connsiteY0" fmla="*/ 0 h 1238539"/>
              <a:gd name="connsiteX1" fmla="*/ 652060 w 1319554"/>
              <a:gd name="connsiteY1" fmla="*/ 0 h 1238539"/>
              <a:gd name="connsiteX2" fmla="*/ 811497 w 1319554"/>
              <a:gd name="connsiteY2" fmla="*/ 188518 h 1238539"/>
              <a:gd name="connsiteX3" fmla="*/ 1038919 w 1319554"/>
              <a:gd name="connsiteY3" fmla="*/ 0 h 1238539"/>
              <a:gd name="connsiteX4" fmla="*/ 1319554 w 1319554"/>
              <a:gd name="connsiteY4" fmla="*/ 0 h 1238539"/>
              <a:gd name="connsiteX5" fmla="*/ 1319554 w 1319554"/>
              <a:gd name="connsiteY5" fmla="*/ 260594 h 1238539"/>
              <a:gd name="connsiteX6" fmla="*/ 1056718 w 1319554"/>
              <a:gd name="connsiteY6" fmla="*/ 478467 h 1238539"/>
              <a:gd name="connsiteX7" fmla="*/ 1319554 w 1319554"/>
              <a:gd name="connsiteY7" fmla="*/ 789244 h 1238539"/>
              <a:gd name="connsiteX8" fmla="*/ 1319554 w 1319554"/>
              <a:gd name="connsiteY8" fmla="*/ 1139307 h 1238539"/>
              <a:gd name="connsiteX9" fmla="*/ 1202223 w 1319554"/>
              <a:gd name="connsiteY9" fmla="*/ 1238539 h 1238539"/>
              <a:gd name="connsiteX10" fmla="*/ 764361 w 1319554"/>
              <a:gd name="connsiteY10" fmla="*/ 720812 h 1238539"/>
              <a:gd name="connsiteX11" fmla="*/ 242333 w 1319554"/>
              <a:gd name="connsiteY11" fmla="*/ 1153537 h 1238539"/>
              <a:gd name="connsiteX12" fmla="*/ 0 w 1319554"/>
              <a:gd name="connsiteY12" fmla="*/ 861194 h 1238539"/>
              <a:gd name="connsiteX13" fmla="*/ 519140 w 1319554"/>
              <a:gd name="connsiteY13" fmla="*/ 430863 h 1238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319554" h="1238539">
                <a:moveTo>
                  <a:pt x="154743" y="0"/>
                </a:moveTo>
                <a:lnTo>
                  <a:pt x="652060" y="0"/>
                </a:lnTo>
                <a:lnTo>
                  <a:pt x="811497" y="188518"/>
                </a:lnTo>
                <a:lnTo>
                  <a:pt x="1038919" y="0"/>
                </a:lnTo>
                <a:lnTo>
                  <a:pt x="1319554" y="0"/>
                </a:lnTo>
                <a:lnTo>
                  <a:pt x="1319554" y="260594"/>
                </a:lnTo>
                <a:lnTo>
                  <a:pt x="1056718" y="478467"/>
                </a:lnTo>
                <a:lnTo>
                  <a:pt x="1319554" y="789244"/>
                </a:lnTo>
                <a:lnTo>
                  <a:pt x="1319554" y="1139307"/>
                </a:lnTo>
                <a:lnTo>
                  <a:pt x="1202223" y="1238539"/>
                </a:lnTo>
                <a:lnTo>
                  <a:pt x="764361" y="720812"/>
                </a:lnTo>
                <a:lnTo>
                  <a:pt x="242333" y="1153537"/>
                </a:lnTo>
                <a:lnTo>
                  <a:pt x="0" y="861194"/>
                </a:lnTo>
                <a:lnTo>
                  <a:pt x="519140" y="430863"/>
                </a:lnTo>
                <a:close/>
              </a:path>
            </a:pathLst>
          </a:custGeom>
          <a:solidFill>
            <a:srgbClr val="292B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69171192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74BAE94C-6F59-439A-9E00-47E1F334CB0C}"/>
              </a:ext>
            </a:extLst>
          </p:cNvPr>
          <p:cNvSpPr txBox="1"/>
          <p:nvPr/>
        </p:nvSpPr>
        <p:spPr>
          <a:xfrm>
            <a:off x="1435910" y="266700"/>
            <a:ext cx="93201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>
                <a:solidFill>
                  <a:srgbClr val="292B2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CÁC </a:t>
            </a:r>
            <a:r>
              <a:rPr lang="en-US" sz="4000" b="1">
                <a:solidFill>
                  <a:srgbClr val="3FBEB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ĐỐI TƯỢNG </a:t>
            </a:r>
            <a:r>
              <a:rPr lang="en-US" sz="4000" b="1">
                <a:solidFill>
                  <a:srgbClr val="292B2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ĐƯỢC HƯỚNG ĐẾN</a:t>
            </a:r>
            <a:endParaRPr lang="vi-VN" sz="4000" b="1">
              <a:solidFill>
                <a:srgbClr val="292B2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Hình Bầu dục 3">
            <a:extLst>
              <a:ext uri="{FF2B5EF4-FFF2-40B4-BE49-F238E27FC236}">
                <a16:creationId xmlns:a16="http://schemas.microsoft.com/office/drawing/2014/main" id="{84DB97C8-02D5-4B59-B987-58A7856BE82C}"/>
              </a:ext>
            </a:extLst>
          </p:cNvPr>
          <p:cNvSpPr/>
          <p:nvPr/>
        </p:nvSpPr>
        <p:spPr>
          <a:xfrm>
            <a:off x="2673216" y="1457836"/>
            <a:ext cx="1714500" cy="1770898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" name="Hình Bầu dục 4">
            <a:extLst>
              <a:ext uri="{FF2B5EF4-FFF2-40B4-BE49-F238E27FC236}">
                <a16:creationId xmlns:a16="http://schemas.microsoft.com/office/drawing/2014/main" id="{0AB907C0-1092-4763-97C0-6C8B9DAF5BFF}"/>
              </a:ext>
            </a:extLst>
          </p:cNvPr>
          <p:cNvSpPr/>
          <p:nvPr/>
        </p:nvSpPr>
        <p:spPr>
          <a:xfrm>
            <a:off x="7868866" y="1457836"/>
            <a:ext cx="1714500" cy="1770898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" name="Hình Bầu dục 5">
            <a:extLst>
              <a:ext uri="{FF2B5EF4-FFF2-40B4-BE49-F238E27FC236}">
                <a16:creationId xmlns:a16="http://schemas.microsoft.com/office/drawing/2014/main" id="{850C571F-D8A4-4E60-9F28-EDA820139DB1}"/>
              </a:ext>
            </a:extLst>
          </p:cNvPr>
          <p:cNvSpPr/>
          <p:nvPr/>
        </p:nvSpPr>
        <p:spPr>
          <a:xfrm>
            <a:off x="2640148" y="4124566"/>
            <a:ext cx="1714500" cy="1770898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" name="Hình Bầu dục 6">
            <a:extLst>
              <a:ext uri="{FF2B5EF4-FFF2-40B4-BE49-F238E27FC236}">
                <a16:creationId xmlns:a16="http://schemas.microsoft.com/office/drawing/2014/main" id="{363E9C3E-9C67-4EFC-B5FD-16EF5097A920}"/>
              </a:ext>
            </a:extLst>
          </p:cNvPr>
          <p:cNvSpPr/>
          <p:nvPr/>
        </p:nvSpPr>
        <p:spPr>
          <a:xfrm>
            <a:off x="7834480" y="4124566"/>
            <a:ext cx="1714500" cy="1770898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2" name="Hộp Văn bản 11">
            <a:extLst>
              <a:ext uri="{FF2B5EF4-FFF2-40B4-BE49-F238E27FC236}">
                <a16:creationId xmlns:a16="http://schemas.microsoft.com/office/drawing/2014/main" id="{94F08298-2FD7-46A9-B57A-7E9E17C8A5B3}"/>
              </a:ext>
            </a:extLst>
          </p:cNvPr>
          <p:cNvSpPr txBox="1"/>
          <p:nvPr/>
        </p:nvSpPr>
        <p:spPr>
          <a:xfrm>
            <a:off x="3027294" y="3285260"/>
            <a:ext cx="10444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rgbClr val="292B2A"/>
                </a:solidFill>
              </a:rPr>
              <a:t>SÁCH</a:t>
            </a:r>
            <a:endParaRPr lang="vi-VN" sz="2000" b="1">
              <a:solidFill>
                <a:srgbClr val="292B2A"/>
              </a:solidFill>
            </a:endParaRPr>
          </a:p>
        </p:txBody>
      </p:sp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147B8869-7239-41FF-9123-2577922B0813}"/>
              </a:ext>
            </a:extLst>
          </p:cNvPr>
          <p:cNvSpPr txBox="1"/>
          <p:nvPr/>
        </p:nvSpPr>
        <p:spPr>
          <a:xfrm>
            <a:off x="7804286" y="3285260"/>
            <a:ext cx="17790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>
                <a:solidFill>
                  <a:srgbClr val="292B2A"/>
                </a:solidFill>
              </a:rPr>
              <a:t>KHO SÁCH</a:t>
            </a:r>
            <a:endParaRPr lang="vi-VN" sz="2000" b="1">
              <a:solidFill>
                <a:srgbClr val="292B2A"/>
              </a:solidFill>
            </a:endParaRPr>
          </a:p>
        </p:txBody>
      </p:sp>
      <p:sp>
        <p:nvSpPr>
          <p:cNvPr id="14" name="Hộp Văn bản 13">
            <a:extLst>
              <a:ext uri="{FF2B5EF4-FFF2-40B4-BE49-F238E27FC236}">
                <a16:creationId xmlns:a16="http://schemas.microsoft.com/office/drawing/2014/main" id="{3A377A27-1D27-4FC1-9562-F51600DDDE77}"/>
              </a:ext>
            </a:extLst>
          </p:cNvPr>
          <p:cNvSpPr txBox="1"/>
          <p:nvPr/>
        </p:nvSpPr>
        <p:spPr>
          <a:xfrm>
            <a:off x="2359182" y="5981942"/>
            <a:ext cx="22764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>
                <a:solidFill>
                  <a:srgbClr val="292B2A"/>
                </a:solidFill>
              </a:rPr>
              <a:t>KHÁCH HÀNG</a:t>
            </a:r>
            <a:endParaRPr lang="vi-VN" sz="2000" b="1">
              <a:solidFill>
                <a:srgbClr val="292B2A"/>
              </a:solidFill>
            </a:endParaRPr>
          </a:p>
        </p:txBody>
      </p:sp>
      <p:sp>
        <p:nvSpPr>
          <p:cNvPr id="15" name="Hộp Văn bản 14">
            <a:extLst>
              <a:ext uri="{FF2B5EF4-FFF2-40B4-BE49-F238E27FC236}">
                <a16:creationId xmlns:a16="http://schemas.microsoft.com/office/drawing/2014/main" id="{2890FB17-FA63-4A3D-B847-88B405690241}"/>
              </a:ext>
            </a:extLst>
          </p:cNvPr>
          <p:cNvSpPr txBox="1"/>
          <p:nvPr/>
        </p:nvSpPr>
        <p:spPr>
          <a:xfrm>
            <a:off x="7889708" y="5981942"/>
            <a:ext cx="16936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>
                <a:solidFill>
                  <a:srgbClr val="292B2A"/>
                </a:solidFill>
              </a:rPr>
              <a:t>HOÁ ĐƠN</a:t>
            </a:r>
            <a:endParaRPr lang="vi-VN" sz="2000" b="1">
              <a:solidFill>
                <a:srgbClr val="292B2A"/>
              </a:solidFill>
            </a:endParaRPr>
          </a:p>
        </p:txBody>
      </p:sp>
      <p:sp>
        <p:nvSpPr>
          <p:cNvPr id="16" name="Hình tự do: Hình 15">
            <a:extLst>
              <a:ext uri="{FF2B5EF4-FFF2-40B4-BE49-F238E27FC236}">
                <a16:creationId xmlns:a16="http://schemas.microsoft.com/office/drawing/2014/main" id="{1C93BAB1-7181-427A-98F9-507FC2D0DB92}"/>
              </a:ext>
            </a:extLst>
          </p:cNvPr>
          <p:cNvSpPr/>
          <p:nvPr/>
        </p:nvSpPr>
        <p:spPr>
          <a:xfrm>
            <a:off x="10872446" y="1"/>
            <a:ext cx="1319554" cy="1238539"/>
          </a:xfrm>
          <a:custGeom>
            <a:avLst/>
            <a:gdLst>
              <a:gd name="connsiteX0" fmla="*/ 154743 w 1319554"/>
              <a:gd name="connsiteY0" fmla="*/ 0 h 1238539"/>
              <a:gd name="connsiteX1" fmla="*/ 652060 w 1319554"/>
              <a:gd name="connsiteY1" fmla="*/ 0 h 1238539"/>
              <a:gd name="connsiteX2" fmla="*/ 811497 w 1319554"/>
              <a:gd name="connsiteY2" fmla="*/ 188518 h 1238539"/>
              <a:gd name="connsiteX3" fmla="*/ 1038919 w 1319554"/>
              <a:gd name="connsiteY3" fmla="*/ 0 h 1238539"/>
              <a:gd name="connsiteX4" fmla="*/ 1319554 w 1319554"/>
              <a:gd name="connsiteY4" fmla="*/ 0 h 1238539"/>
              <a:gd name="connsiteX5" fmla="*/ 1319554 w 1319554"/>
              <a:gd name="connsiteY5" fmla="*/ 260594 h 1238539"/>
              <a:gd name="connsiteX6" fmla="*/ 1056718 w 1319554"/>
              <a:gd name="connsiteY6" fmla="*/ 478467 h 1238539"/>
              <a:gd name="connsiteX7" fmla="*/ 1319554 w 1319554"/>
              <a:gd name="connsiteY7" fmla="*/ 789244 h 1238539"/>
              <a:gd name="connsiteX8" fmla="*/ 1319554 w 1319554"/>
              <a:gd name="connsiteY8" fmla="*/ 1139307 h 1238539"/>
              <a:gd name="connsiteX9" fmla="*/ 1202223 w 1319554"/>
              <a:gd name="connsiteY9" fmla="*/ 1238539 h 1238539"/>
              <a:gd name="connsiteX10" fmla="*/ 764361 w 1319554"/>
              <a:gd name="connsiteY10" fmla="*/ 720812 h 1238539"/>
              <a:gd name="connsiteX11" fmla="*/ 242333 w 1319554"/>
              <a:gd name="connsiteY11" fmla="*/ 1153537 h 1238539"/>
              <a:gd name="connsiteX12" fmla="*/ 0 w 1319554"/>
              <a:gd name="connsiteY12" fmla="*/ 861194 h 1238539"/>
              <a:gd name="connsiteX13" fmla="*/ 519140 w 1319554"/>
              <a:gd name="connsiteY13" fmla="*/ 430863 h 1238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319554" h="1238539">
                <a:moveTo>
                  <a:pt x="154743" y="0"/>
                </a:moveTo>
                <a:lnTo>
                  <a:pt x="652060" y="0"/>
                </a:lnTo>
                <a:lnTo>
                  <a:pt x="811497" y="188518"/>
                </a:lnTo>
                <a:lnTo>
                  <a:pt x="1038919" y="0"/>
                </a:lnTo>
                <a:lnTo>
                  <a:pt x="1319554" y="0"/>
                </a:lnTo>
                <a:lnTo>
                  <a:pt x="1319554" y="260594"/>
                </a:lnTo>
                <a:lnTo>
                  <a:pt x="1056718" y="478467"/>
                </a:lnTo>
                <a:lnTo>
                  <a:pt x="1319554" y="789244"/>
                </a:lnTo>
                <a:lnTo>
                  <a:pt x="1319554" y="1139307"/>
                </a:lnTo>
                <a:lnTo>
                  <a:pt x="1202223" y="1238539"/>
                </a:lnTo>
                <a:lnTo>
                  <a:pt x="764361" y="720812"/>
                </a:lnTo>
                <a:lnTo>
                  <a:pt x="242333" y="1153537"/>
                </a:lnTo>
                <a:lnTo>
                  <a:pt x="0" y="861194"/>
                </a:lnTo>
                <a:lnTo>
                  <a:pt x="519140" y="430863"/>
                </a:lnTo>
                <a:close/>
              </a:path>
            </a:pathLst>
          </a:custGeom>
          <a:solidFill>
            <a:srgbClr val="3FBE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vi-VN"/>
          </a:p>
        </p:txBody>
      </p:sp>
      <p:sp>
        <p:nvSpPr>
          <p:cNvPr id="17" name="Hình tự do: Hình 16">
            <a:extLst>
              <a:ext uri="{FF2B5EF4-FFF2-40B4-BE49-F238E27FC236}">
                <a16:creationId xmlns:a16="http://schemas.microsoft.com/office/drawing/2014/main" id="{BC3580AB-A18E-4437-809F-104403B03790}"/>
              </a:ext>
            </a:extLst>
          </p:cNvPr>
          <p:cNvSpPr/>
          <p:nvPr/>
        </p:nvSpPr>
        <p:spPr>
          <a:xfrm rot="5400000" flipV="1">
            <a:off x="-19980" y="6227123"/>
            <a:ext cx="650857" cy="610897"/>
          </a:xfrm>
          <a:custGeom>
            <a:avLst/>
            <a:gdLst>
              <a:gd name="connsiteX0" fmla="*/ 154743 w 1319554"/>
              <a:gd name="connsiteY0" fmla="*/ 0 h 1238539"/>
              <a:gd name="connsiteX1" fmla="*/ 652060 w 1319554"/>
              <a:gd name="connsiteY1" fmla="*/ 0 h 1238539"/>
              <a:gd name="connsiteX2" fmla="*/ 811497 w 1319554"/>
              <a:gd name="connsiteY2" fmla="*/ 188518 h 1238539"/>
              <a:gd name="connsiteX3" fmla="*/ 1038919 w 1319554"/>
              <a:gd name="connsiteY3" fmla="*/ 0 h 1238539"/>
              <a:gd name="connsiteX4" fmla="*/ 1319554 w 1319554"/>
              <a:gd name="connsiteY4" fmla="*/ 0 h 1238539"/>
              <a:gd name="connsiteX5" fmla="*/ 1319554 w 1319554"/>
              <a:gd name="connsiteY5" fmla="*/ 260594 h 1238539"/>
              <a:gd name="connsiteX6" fmla="*/ 1056718 w 1319554"/>
              <a:gd name="connsiteY6" fmla="*/ 478467 h 1238539"/>
              <a:gd name="connsiteX7" fmla="*/ 1319554 w 1319554"/>
              <a:gd name="connsiteY7" fmla="*/ 789244 h 1238539"/>
              <a:gd name="connsiteX8" fmla="*/ 1319554 w 1319554"/>
              <a:gd name="connsiteY8" fmla="*/ 1139307 h 1238539"/>
              <a:gd name="connsiteX9" fmla="*/ 1202223 w 1319554"/>
              <a:gd name="connsiteY9" fmla="*/ 1238539 h 1238539"/>
              <a:gd name="connsiteX10" fmla="*/ 764361 w 1319554"/>
              <a:gd name="connsiteY10" fmla="*/ 720812 h 1238539"/>
              <a:gd name="connsiteX11" fmla="*/ 242333 w 1319554"/>
              <a:gd name="connsiteY11" fmla="*/ 1153537 h 1238539"/>
              <a:gd name="connsiteX12" fmla="*/ 0 w 1319554"/>
              <a:gd name="connsiteY12" fmla="*/ 861194 h 1238539"/>
              <a:gd name="connsiteX13" fmla="*/ 519140 w 1319554"/>
              <a:gd name="connsiteY13" fmla="*/ 430863 h 1238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319554" h="1238539">
                <a:moveTo>
                  <a:pt x="154743" y="0"/>
                </a:moveTo>
                <a:lnTo>
                  <a:pt x="652060" y="0"/>
                </a:lnTo>
                <a:lnTo>
                  <a:pt x="811497" y="188518"/>
                </a:lnTo>
                <a:lnTo>
                  <a:pt x="1038919" y="0"/>
                </a:lnTo>
                <a:lnTo>
                  <a:pt x="1319554" y="0"/>
                </a:lnTo>
                <a:lnTo>
                  <a:pt x="1319554" y="260594"/>
                </a:lnTo>
                <a:lnTo>
                  <a:pt x="1056718" y="478467"/>
                </a:lnTo>
                <a:lnTo>
                  <a:pt x="1319554" y="789244"/>
                </a:lnTo>
                <a:lnTo>
                  <a:pt x="1319554" y="1139307"/>
                </a:lnTo>
                <a:lnTo>
                  <a:pt x="1202223" y="1238539"/>
                </a:lnTo>
                <a:lnTo>
                  <a:pt x="764361" y="720812"/>
                </a:lnTo>
                <a:lnTo>
                  <a:pt x="242333" y="1153537"/>
                </a:lnTo>
                <a:lnTo>
                  <a:pt x="0" y="861194"/>
                </a:lnTo>
                <a:lnTo>
                  <a:pt x="519140" y="430863"/>
                </a:lnTo>
                <a:close/>
              </a:path>
            </a:pathLst>
          </a:custGeom>
          <a:solidFill>
            <a:srgbClr val="292B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vi-VN"/>
          </a:p>
        </p:txBody>
      </p:sp>
      <p:sp>
        <p:nvSpPr>
          <p:cNvPr id="19" name="Hình tự do: Hình 18">
            <a:extLst>
              <a:ext uri="{FF2B5EF4-FFF2-40B4-BE49-F238E27FC236}">
                <a16:creationId xmlns:a16="http://schemas.microsoft.com/office/drawing/2014/main" id="{6E96B299-CA59-4C9E-B8FE-7C005DF63173}"/>
              </a:ext>
            </a:extLst>
          </p:cNvPr>
          <p:cNvSpPr/>
          <p:nvPr/>
        </p:nvSpPr>
        <p:spPr>
          <a:xfrm rot="198318">
            <a:off x="-41916" y="1028153"/>
            <a:ext cx="820213" cy="1191544"/>
          </a:xfrm>
          <a:custGeom>
            <a:avLst/>
            <a:gdLst>
              <a:gd name="connsiteX0" fmla="*/ 1003157 w 1186910"/>
              <a:gd name="connsiteY0" fmla="*/ 0 h 1724253"/>
              <a:gd name="connsiteX1" fmla="*/ 1186910 w 1186910"/>
              <a:gd name="connsiteY1" fmla="*/ 185577 h 1724253"/>
              <a:gd name="connsiteX2" fmla="*/ 503643 w 1186910"/>
              <a:gd name="connsiteY2" fmla="*/ 862127 h 1724253"/>
              <a:gd name="connsiteX3" fmla="*/ 1186910 w 1186910"/>
              <a:gd name="connsiteY3" fmla="*/ 1538676 h 1724253"/>
              <a:gd name="connsiteX4" fmla="*/ 1003157 w 1186910"/>
              <a:gd name="connsiteY4" fmla="*/ 1724253 h 1724253"/>
              <a:gd name="connsiteX5" fmla="*/ 318057 w 1186910"/>
              <a:gd name="connsiteY5" fmla="*/ 1045888 h 1724253"/>
              <a:gd name="connsiteX6" fmla="*/ 54486 w 1186910"/>
              <a:gd name="connsiteY6" fmla="*/ 1306868 h 1724253"/>
              <a:gd name="connsiteX7" fmla="*/ 34409 w 1186910"/>
              <a:gd name="connsiteY7" fmla="*/ 959225 h 1724253"/>
              <a:gd name="connsiteX8" fmla="*/ 132471 w 1186910"/>
              <a:gd name="connsiteY8" fmla="*/ 862127 h 1724253"/>
              <a:gd name="connsiteX9" fmla="*/ 22513 w 1186910"/>
              <a:gd name="connsiteY9" fmla="*/ 753250 h 1724253"/>
              <a:gd name="connsiteX10" fmla="*/ 0 w 1186910"/>
              <a:gd name="connsiteY10" fmla="*/ 363435 h 1724253"/>
              <a:gd name="connsiteX11" fmla="*/ 318057 w 1186910"/>
              <a:gd name="connsiteY11" fmla="*/ 678365 h 1724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86910" h="1724253">
                <a:moveTo>
                  <a:pt x="1003157" y="0"/>
                </a:moveTo>
                <a:lnTo>
                  <a:pt x="1186910" y="185577"/>
                </a:lnTo>
                <a:lnTo>
                  <a:pt x="503643" y="862127"/>
                </a:lnTo>
                <a:lnTo>
                  <a:pt x="1186910" y="1538676"/>
                </a:lnTo>
                <a:lnTo>
                  <a:pt x="1003157" y="1724253"/>
                </a:lnTo>
                <a:lnTo>
                  <a:pt x="318057" y="1045888"/>
                </a:lnTo>
                <a:lnTo>
                  <a:pt x="54486" y="1306868"/>
                </a:lnTo>
                <a:lnTo>
                  <a:pt x="34409" y="959225"/>
                </a:lnTo>
                <a:lnTo>
                  <a:pt x="132471" y="862127"/>
                </a:lnTo>
                <a:lnTo>
                  <a:pt x="22513" y="753250"/>
                </a:lnTo>
                <a:lnTo>
                  <a:pt x="0" y="363435"/>
                </a:lnTo>
                <a:lnTo>
                  <a:pt x="318057" y="678365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vi-VN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0" name="Hình tự do: Hình 19">
            <a:extLst>
              <a:ext uri="{FF2B5EF4-FFF2-40B4-BE49-F238E27FC236}">
                <a16:creationId xmlns:a16="http://schemas.microsoft.com/office/drawing/2014/main" id="{CC84AE3E-FCB6-4993-9FF5-7AD6822F3940}"/>
              </a:ext>
            </a:extLst>
          </p:cNvPr>
          <p:cNvSpPr/>
          <p:nvPr/>
        </p:nvSpPr>
        <p:spPr>
          <a:xfrm>
            <a:off x="648" y="1140261"/>
            <a:ext cx="1701558" cy="3069029"/>
          </a:xfrm>
          <a:custGeom>
            <a:avLst/>
            <a:gdLst>
              <a:gd name="connsiteX0" fmla="*/ 1051079 w 1393609"/>
              <a:gd name="connsiteY0" fmla="*/ 0 h 2513594"/>
              <a:gd name="connsiteX1" fmla="*/ 1393609 w 1393609"/>
              <a:gd name="connsiteY1" fmla="*/ 388363 h 2513594"/>
              <a:gd name="connsiteX2" fmla="*/ 443969 w 1393609"/>
              <a:gd name="connsiteY2" fmla="*/ 1225927 h 2513594"/>
              <a:gd name="connsiteX3" fmla="*/ 1290874 w 1393609"/>
              <a:gd name="connsiteY3" fmla="*/ 2167245 h 2513594"/>
              <a:gd name="connsiteX4" fmla="*/ 905913 w 1393609"/>
              <a:gd name="connsiteY4" fmla="*/ 2513594 h 2513594"/>
              <a:gd name="connsiteX5" fmla="*/ 55587 w 1393609"/>
              <a:gd name="connsiteY5" fmla="*/ 1568472 h 2513594"/>
              <a:gd name="connsiteX6" fmla="*/ 0 w 1393609"/>
              <a:gd name="connsiteY6" fmla="*/ 1617498 h 2513594"/>
              <a:gd name="connsiteX7" fmla="*/ 0 w 1393609"/>
              <a:gd name="connsiteY7" fmla="*/ 732464 h 2513594"/>
              <a:gd name="connsiteX8" fmla="*/ 97603 w 1393609"/>
              <a:gd name="connsiteY8" fmla="*/ 840948 h 2513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93609" h="2513594">
                <a:moveTo>
                  <a:pt x="1051079" y="0"/>
                </a:moveTo>
                <a:lnTo>
                  <a:pt x="1393609" y="388363"/>
                </a:lnTo>
                <a:lnTo>
                  <a:pt x="443969" y="1225927"/>
                </a:lnTo>
                <a:lnTo>
                  <a:pt x="1290874" y="2167245"/>
                </a:lnTo>
                <a:lnTo>
                  <a:pt x="905913" y="2513594"/>
                </a:lnTo>
                <a:lnTo>
                  <a:pt x="55587" y="1568472"/>
                </a:lnTo>
                <a:lnTo>
                  <a:pt x="0" y="1617498"/>
                </a:lnTo>
                <a:lnTo>
                  <a:pt x="0" y="732464"/>
                </a:lnTo>
                <a:lnTo>
                  <a:pt x="97603" y="840948"/>
                </a:lnTo>
                <a:close/>
              </a:path>
            </a:pathLst>
          </a:custGeom>
          <a:solidFill>
            <a:srgbClr val="3FBE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vi-VN">
              <a:solidFill>
                <a:srgbClr val="3FBEB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136313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Ảnh lưu trữ miễn phí về ấm cúng, ánh sáng, ánh sáng ban ngày">
            <a:extLst>
              <a:ext uri="{FF2B5EF4-FFF2-40B4-BE49-F238E27FC236}">
                <a16:creationId xmlns:a16="http://schemas.microsoft.com/office/drawing/2014/main" id="{36C7C5CE-EE29-4925-B2FD-B53446FD8A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849" y="654843"/>
            <a:ext cx="3533775" cy="5300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Hình chữ nhật 1">
            <a:extLst>
              <a:ext uri="{FF2B5EF4-FFF2-40B4-BE49-F238E27FC236}">
                <a16:creationId xmlns:a16="http://schemas.microsoft.com/office/drawing/2014/main" id="{D2E04C74-F81A-4575-968D-39D1167CBAEB}"/>
              </a:ext>
            </a:extLst>
          </p:cNvPr>
          <p:cNvSpPr/>
          <p:nvPr/>
        </p:nvSpPr>
        <p:spPr>
          <a:xfrm>
            <a:off x="1475116" y="902494"/>
            <a:ext cx="3864635" cy="4747808"/>
          </a:xfrm>
          <a:prstGeom prst="rect">
            <a:avLst/>
          </a:prstGeom>
          <a:noFill/>
          <a:ln w="57150">
            <a:solidFill>
              <a:srgbClr val="292B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" name="Hình chữ nhật 2">
            <a:extLst>
              <a:ext uri="{FF2B5EF4-FFF2-40B4-BE49-F238E27FC236}">
                <a16:creationId xmlns:a16="http://schemas.microsoft.com/office/drawing/2014/main" id="{A303CF6D-D38C-4532-94BC-4F96B25BB8B6}"/>
              </a:ext>
            </a:extLst>
          </p:cNvPr>
          <p:cNvSpPr/>
          <p:nvPr/>
        </p:nvSpPr>
        <p:spPr>
          <a:xfrm>
            <a:off x="5070835" y="2498604"/>
            <a:ext cx="537832" cy="1613139"/>
          </a:xfrm>
          <a:prstGeom prst="rect">
            <a:avLst/>
          </a:prstGeom>
          <a:solidFill>
            <a:srgbClr val="292B2A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pc="300">
                <a:solidFill>
                  <a:srgbClr val="F6F8F7"/>
                </a:solidFill>
              </a:rPr>
              <a:t>-class-</a:t>
            </a:r>
            <a:endParaRPr lang="vi-VN" spc="300">
              <a:solidFill>
                <a:srgbClr val="F6F8F7"/>
              </a:solidFill>
            </a:endParaRPr>
          </a:p>
        </p:txBody>
      </p:sp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86121081-D4C0-4C3F-8509-463CAD8946AB}"/>
              </a:ext>
            </a:extLst>
          </p:cNvPr>
          <p:cNvSpPr txBox="1"/>
          <p:nvPr/>
        </p:nvSpPr>
        <p:spPr>
          <a:xfrm>
            <a:off x="7572378" y="239344"/>
            <a:ext cx="4619622" cy="830997"/>
          </a:xfrm>
          <a:prstGeom prst="rect">
            <a:avLst/>
          </a:prstGeom>
          <a:solidFill>
            <a:srgbClr val="3FBEB7"/>
          </a:solidFill>
        </p:spPr>
        <p:txBody>
          <a:bodyPr wrap="square" rtlCol="0">
            <a:spAutoFit/>
          </a:bodyPr>
          <a:lstStyle/>
          <a:p>
            <a:r>
              <a:rPr lang="en-US" sz="4800" b="1">
                <a:solidFill>
                  <a:srgbClr val="F6F8F7"/>
                </a:solidFill>
              </a:rPr>
              <a:t>sach</a:t>
            </a:r>
            <a:endParaRPr lang="vi-VN" sz="4800" b="1">
              <a:solidFill>
                <a:srgbClr val="F6F8F7"/>
              </a:solidFill>
            </a:endParaRPr>
          </a:p>
        </p:txBody>
      </p:sp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D72C631A-08F8-45F5-AEF2-58C4FD44EBB6}"/>
              </a:ext>
            </a:extLst>
          </p:cNvPr>
          <p:cNvSpPr txBox="1"/>
          <p:nvPr/>
        </p:nvSpPr>
        <p:spPr>
          <a:xfrm>
            <a:off x="5790962" y="1070341"/>
            <a:ext cx="5810069" cy="42973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u="sng"/>
              <a:t>Thuộc tính:</a:t>
            </a:r>
          </a:p>
          <a:p>
            <a:pPr>
              <a:lnSpc>
                <a:spcPct val="200000"/>
              </a:lnSpc>
            </a:pPr>
            <a:r>
              <a:rPr lang="en-US" sz="2000">
                <a:solidFill>
                  <a:srgbClr val="3FBEB7"/>
                </a:solidFill>
              </a:rPr>
              <a:t>string</a:t>
            </a:r>
            <a:r>
              <a:rPr lang="en-US" sz="2000"/>
              <a:t>	ten_sach	Tên sách</a:t>
            </a:r>
          </a:p>
          <a:p>
            <a:pPr>
              <a:lnSpc>
                <a:spcPct val="200000"/>
              </a:lnSpc>
            </a:pPr>
            <a:r>
              <a:rPr lang="en-US" sz="2000">
                <a:solidFill>
                  <a:srgbClr val="3FBEB7"/>
                </a:solidFill>
              </a:rPr>
              <a:t>string</a:t>
            </a:r>
            <a:r>
              <a:rPr lang="en-US" sz="2000"/>
              <a:t>	ma_sach	Mã sách</a:t>
            </a:r>
          </a:p>
          <a:p>
            <a:pPr>
              <a:lnSpc>
                <a:spcPct val="200000"/>
              </a:lnSpc>
            </a:pPr>
            <a:r>
              <a:rPr lang="en-US" sz="2000">
                <a:solidFill>
                  <a:srgbClr val="3FBEB7"/>
                </a:solidFill>
              </a:rPr>
              <a:t>string</a:t>
            </a:r>
            <a:r>
              <a:rPr lang="en-US" sz="2000"/>
              <a:t>	the_loai	Thể loại sách</a:t>
            </a:r>
          </a:p>
          <a:p>
            <a:pPr>
              <a:lnSpc>
                <a:spcPct val="200000"/>
              </a:lnSpc>
            </a:pPr>
            <a:r>
              <a:rPr lang="en-US" sz="2000">
                <a:solidFill>
                  <a:srgbClr val="3FBEB7"/>
                </a:solidFill>
              </a:rPr>
              <a:t>string</a:t>
            </a:r>
            <a:r>
              <a:rPr lang="en-US" sz="2000"/>
              <a:t>	tac_gia	Tác giả sách</a:t>
            </a:r>
          </a:p>
          <a:p>
            <a:pPr>
              <a:lnSpc>
                <a:spcPct val="200000"/>
              </a:lnSpc>
            </a:pPr>
            <a:r>
              <a:rPr lang="en-US" sz="2000">
                <a:solidFill>
                  <a:srgbClr val="3FBEB7"/>
                </a:solidFill>
              </a:rPr>
              <a:t>int</a:t>
            </a:r>
            <a:r>
              <a:rPr lang="en-US" sz="2000"/>
              <a:t>	so_luong	Số lượng còn trong kho</a:t>
            </a:r>
          </a:p>
          <a:p>
            <a:pPr>
              <a:lnSpc>
                <a:spcPct val="200000"/>
              </a:lnSpc>
            </a:pPr>
            <a:r>
              <a:rPr lang="en-US" sz="2000">
                <a:solidFill>
                  <a:srgbClr val="3FBEB7"/>
                </a:solidFill>
              </a:rPr>
              <a:t>int</a:t>
            </a:r>
            <a:r>
              <a:rPr lang="en-US" sz="2000"/>
              <a:t>	don_gia	Đơn giá sách</a:t>
            </a:r>
            <a:endParaRPr lang="vi-VN" sz="2000"/>
          </a:p>
        </p:txBody>
      </p:sp>
    </p:spTree>
    <p:extLst>
      <p:ext uri="{BB962C8B-B14F-4D97-AF65-F5344CB8AC3E}">
        <p14:creationId xmlns:p14="http://schemas.microsoft.com/office/powerpoint/2010/main" val="38221883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Ảnh lưu trữ miễn phí về ấm cúng, ánh sáng, ánh sáng ban ngày">
            <a:extLst>
              <a:ext uri="{FF2B5EF4-FFF2-40B4-BE49-F238E27FC236}">
                <a16:creationId xmlns:a16="http://schemas.microsoft.com/office/drawing/2014/main" id="{36C7C5CE-EE29-4925-B2FD-B53446FD8A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849" y="654843"/>
            <a:ext cx="3533775" cy="5300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Hình chữ nhật 1">
            <a:extLst>
              <a:ext uri="{FF2B5EF4-FFF2-40B4-BE49-F238E27FC236}">
                <a16:creationId xmlns:a16="http://schemas.microsoft.com/office/drawing/2014/main" id="{D2E04C74-F81A-4575-968D-39D1167CBAEB}"/>
              </a:ext>
            </a:extLst>
          </p:cNvPr>
          <p:cNvSpPr/>
          <p:nvPr/>
        </p:nvSpPr>
        <p:spPr>
          <a:xfrm>
            <a:off x="1475116" y="902494"/>
            <a:ext cx="3864635" cy="4747808"/>
          </a:xfrm>
          <a:prstGeom prst="rect">
            <a:avLst/>
          </a:prstGeom>
          <a:noFill/>
          <a:ln w="57150">
            <a:solidFill>
              <a:srgbClr val="292B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" name="Hình chữ nhật 2">
            <a:extLst>
              <a:ext uri="{FF2B5EF4-FFF2-40B4-BE49-F238E27FC236}">
                <a16:creationId xmlns:a16="http://schemas.microsoft.com/office/drawing/2014/main" id="{A303CF6D-D38C-4532-94BC-4F96B25BB8B6}"/>
              </a:ext>
            </a:extLst>
          </p:cNvPr>
          <p:cNvSpPr/>
          <p:nvPr/>
        </p:nvSpPr>
        <p:spPr>
          <a:xfrm>
            <a:off x="5070835" y="2498604"/>
            <a:ext cx="537832" cy="1613139"/>
          </a:xfrm>
          <a:prstGeom prst="rect">
            <a:avLst/>
          </a:prstGeom>
          <a:solidFill>
            <a:srgbClr val="292B2A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pc="300">
                <a:solidFill>
                  <a:srgbClr val="F6F8F7"/>
                </a:solidFill>
              </a:rPr>
              <a:t>-class-</a:t>
            </a:r>
            <a:endParaRPr lang="vi-VN" spc="300">
              <a:solidFill>
                <a:srgbClr val="F6F8F7"/>
              </a:solidFill>
            </a:endParaRPr>
          </a:p>
        </p:txBody>
      </p:sp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86121081-D4C0-4C3F-8509-463CAD8946AB}"/>
              </a:ext>
            </a:extLst>
          </p:cNvPr>
          <p:cNvSpPr txBox="1"/>
          <p:nvPr/>
        </p:nvSpPr>
        <p:spPr>
          <a:xfrm>
            <a:off x="7572378" y="239344"/>
            <a:ext cx="4619622" cy="830997"/>
          </a:xfrm>
          <a:prstGeom prst="rect">
            <a:avLst/>
          </a:prstGeom>
          <a:solidFill>
            <a:srgbClr val="3FBEB7"/>
          </a:solidFill>
        </p:spPr>
        <p:txBody>
          <a:bodyPr wrap="square" rtlCol="0">
            <a:spAutoFit/>
          </a:bodyPr>
          <a:lstStyle/>
          <a:p>
            <a:r>
              <a:rPr lang="en-US" sz="4800" b="1">
                <a:solidFill>
                  <a:srgbClr val="F6F8F7"/>
                </a:solidFill>
              </a:rPr>
              <a:t>sach</a:t>
            </a:r>
            <a:endParaRPr lang="vi-VN" sz="4800" b="1">
              <a:solidFill>
                <a:srgbClr val="F6F8F7"/>
              </a:solidFill>
            </a:endParaRPr>
          </a:p>
        </p:txBody>
      </p:sp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D72C631A-08F8-45F5-AEF2-58C4FD44EBB6}"/>
              </a:ext>
            </a:extLst>
          </p:cNvPr>
          <p:cNvSpPr txBox="1"/>
          <p:nvPr/>
        </p:nvSpPr>
        <p:spPr>
          <a:xfrm>
            <a:off x="5729018" y="1071007"/>
            <a:ext cx="6231147" cy="49129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u="sng"/>
              <a:t>Phương thức</a:t>
            </a:r>
            <a:r>
              <a:rPr lang="en-US" sz="2000"/>
              <a:t>: setter</a:t>
            </a:r>
          </a:p>
          <a:p>
            <a:pPr>
              <a:lnSpc>
                <a:spcPct val="200000"/>
              </a:lnSpc>
            </a:pPr>
            <a:r>
              <a:rPr lang="en-US" sz="2000">
                <a:solidFill>
                  <a:srgbClr val="3FBEB7"/>
                </a:solidFill>
              </a:rPr>
              <a:t>void</a:t>
            </a:r>
            <a:r>
              <a:rPr lang="en-US" sz="2000"/>
              <a:t>	nhap_ten_sach	Nhập tên sách</a:t>
            </a:r>
          </a:p>
          <a:p>
            <a:pPr>
              <a:lnSpc>
                <a:spcPct val="200000"/>
              </a:lnSpc>
            </a:pPr>
            <a:r>
              <a:rPr lang="en-US" sz="2000">
                <a:solidFill>
                  <a:srgbClr val="3FBEB7"/>
                </a:solidFill>
              </a:rPr>
              <a:t>void</a:t>
            </a:r>
            <a:r>
              <a:rPr lang="en-US" sz="2000"/>
              <a:t>	nhap_ma_sach	Nhập mã sách</a:t>
            </a:r>
          </a:p>
          <a:p>
            <a:pPr>
              <a:lnSpc>
                <a:spcPct val="200000"/>
              </a:lnSpc>
            </a:pPr>
            <a:r>
              <a:rPr lang="en-US" sz="2000">
                <a:solidFill>
                  <a:srgbClr val="3FBEB7"/>
                </a:solidFill>
              </a:rPr>
              <a:t>void</a:t>
            </a:r>
            <a:r>
              <a:rPr lang="en-US" sz="2000"/>
              <a:t>	nhap_the_loai		Nhập thể loại sách</a:t>
            </a:r>
          </a:p>
          <a:p>
            <a:pPr>
              <a:lnSpc>
                <a:spcPct val="200000"/>
              </a:lnSpc>
            </a:pPr>
            <a:r>
              <a:rPr lang="en-US" sz="2000">
                <a:solidFill>
                  <a:srgbClr val="3FBEB7"/>
                </a:solidFill>
              </a:rPr>
              <a:t>void</a:t>
            </a:r>
            <a:r>
              <a:rPr lang="en-US" sz="2000"/>
              <a:t>	nhap_tac_gia		Nhập tác giả sách</a:t>
            </a:r>
          </a:p>
          <a:p>
            <a:pPr>
              <a:lnSpc>
                <a:spcPct val="200000"/>
              </a:lnSpc>
            </a:pPr>
            <a:r>
              <a:rPr lang="en-US" sz="2000">
                <a:solidFill>
                  <a:srgbClr val="3FBEB7"/>
                </a:solidFill>
              </a:rPr>
              <a:t>void</a:t>
            </a:r>
            <a:r>
              <a:rPr lang="en-US" sz="2000"/>
              <a:t>	nhap_so_luong	Nhập số lượng 				sách trong kho</a:t>
            </a:r>
          </a:p>
          <a:p>
            <a:pPr>
              <a:lnSpc>
                <a:spcPct val="200000"/>
              </a:lnSpc>
            </a:pPr>
            <a:r>
              <a:rPr lang="en-US" sz="2000">
                <a:solidFill>
                  <a:srgbClr val="3FBEB7"/>
                </a:solidFill>
              </a:rPr>
              <a:t>void</a:t>
            </a:r>
            <a:r>
              <a:rPr lang="en-US" sz="2000"/>
              <a:t>	nhap_don_gia		Nhập đơn giá sách</a:t>
            </a:r>
            <a:endParaRPr lang="vi-VN" sz="2000"/>
          </a:p>
        </p:txBody>
      </p:sp>
    </p:spTree>
    <p:extLst>
      <p:ext uri="{BB962C8B-B14F-4D97-AF65-F5344CB8AC3E}">
        <p14:creationId xmlns:p14="http://schemas.microsoft.com/office/powerpoint/2010/main" val="336726842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Ảnh lưu trữ miễn phí về ấm cúng, ánh sáng, ánh sáng ban ngày">
            <a:extLst>
              <a:ext uri="{FF2B5EF4-FFF2-40B4-BE49-F238E27FC236}">
                <a16:creationId xmlns:a16="http://schemas.microsoft.com/office/drawing/2014/main" id="{36C7C5CE-EE29-4925-B2FD-B53446FD8A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849" y="654843"/>
            <a:ext cx="3533775" cy="5300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Hình chữ nhật 1">
            <a:extLst>
              <a:ext uri="{FF2B5EF4-FFF2-40B4-BE49-F238E27FC236}">
                <a16:creationId xmlns:a16="http://schemas.microsoft.com/office/drawing/2014/main" id="{D2E04C74-F81A-4575-968D-39D1167CBAEB}"/>
              </a:ext>
            </a:extLst>
          </p:cNvPr>
          <p:cNvSpPr/>
          <p:nvPr/>
        </p:nvSpPr>
        <p:spPr>
          <a:xfrm>
            <a:off x="1475116" y="902494"/>
            <a:ext cx="3864635" cy="4747808"/>
          </a:xfrm>
          <a:prstGeom prst="rect">
            <a:avLst/>
          </a:prstGeom>
          <a:noFill/>
          <a:ln w="57150">
            <a:solidFill>
              <a:srgbClr val="292B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" name="Hình chữ nhật 2">
            <a:extLst>
              <a:ext uri="{FF2B5EF4-FFF2-40B4-BE49-F238E27FC236}">
                <a16:creationId xmlns:a16="http://schemas.microsoft.com/office/drawing/2014/main" id="{A303CF6D-D38C-4532-94BC-4F96B25BB8B6}"/>
              </a:ext>
            </a:extLst>
          </p:cNvPr>
          <p:cNvSpPr/>
          <p:nvPr/>
        </p:nvSpPr>
        <p:spPr>
          <a:xfrm>
            <a:off x="5070835" y="2498604"/>
            <a:ext cx="537832" cy="1613139"/>
          </a:xfrm>
          <a:prstGeom prst="rect">
            <a:avLst/>
          </a:prstGeom>
          <a:solidFill>
            <a:srgbClr val="292B2A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pc="300">
                <a:solidFill>
                  <a:srgbClr val="F6F8F7"/>
                </a:solidFill>
              </a:rPr>
              <a:t>-class-</a:t>
            </a:r>
            <a:endParaRPr lang="vi-VN" spc="300">
              <a:solidFill>
                <a:srgbClr val="F6F8F7"/>
              </a:solidFill>
            </a:endParaRPr>
          </a:p>
        </p:txBody>
      </p:sp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86121081-D4C0-4C3F-8509-463CAD8946AB}"/>
              </a:ext>
            </a:extLst>
          </p:cNvPr>
          <p:cNvSpPr txBox="1"/>
          <p:nvPr/>
        </p:nvSpPr>
        <p:spPr>
          <a:xfrm>
            <a:off x="7572378" y="239344"/>
            <a:ext cx="4619622" cy="830997"/>
          </a:xfrm>
          <a:prstGeom prst="rect">
            <a:avLst/>
          </a:prstGeom>
          <a:solidFill>
            <a:srgbClr val="3FBEB7"/>
          </a:solidFill>
        </p:spPr>
        <p:txBody>
          <a:bodyPr wrap="square" rtlCol="0">
            <a:spAutoFit/>
          </a:bodyPr>
          <a:lstStyle/>
          <a:p>
            <a:r>
              <a:rPr lang="en-US" sz="4800" b="1">
                <a:solidFill>
                  <a:srgbClr val="F6F8F7"/>
                </a:solidFill>
              </a:rPr>
              <a:t>sach</a:t>
            </a:r>
            <a:endParaRPr lang="vi-VN" sz="4800" b="1">
              <a:solidFill>
                <a:srgbClr val="F6F8F7"/>
              </a:solidFill>
            </a:endParaRPr>
          </a:p>
        </p:txBody>
      </p:sp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D72C631A-08F8-45F5-AEF2-58C4FD44EBB6}"/>
              </a:ext>
            </a:extLst>
          </p:cNvPr>
          <p:cNvSpPr txBox="1"/>
          <p:nvPr/>
        </p:nvSpPr>
        <p:spPr>
          <a:xfrm>
            <a:off x="5729018" y="1070341"/>
            <a:ext cx="6231147" cy="55285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u="sng"/>
              <a:t>Phương thức</a:t>
            </a:r>
            <a:r>
              <a:rPr lang="en-US" sz="2000"/>
              <a:t>: getter và display</a:t>
            </a:r>
          </a:p>
          <a:p>
            <a:pPr>
              <a:lnSpc>
                <a:spcPct val="200000"/>
              </a:lnSpc>
            </a:pPr>
            <a:r>
              <a:rPr lang="en-US" sz="2000">
                <a:solidFill>
                  <a:srgbClr val="3FBEB7"/>
                </a:solidFill>
              </a:rPr>
              <a:t>string</a:t>
            </a:r>
            <a:r>
              <a:rPr lang="en-US" sz="2000"/>
              <a:t>	lay_ten_sach	Trả về tên sách</a:t>
            </a:r>
          </a:p>
          <a:p>
            <a:pPr>
              <a:lnSpc>
                <a:spcPct val="200000"/>
              </a:lnSpc>
            </a:pPr>
            <a:r>
              <a:rPr lang="en-US" sz="2000">
                <a:solidFill>
                  <a:srgbClr val="3FBEB7"/>
                </a:solidFill>
              </a:rPr>
              <a:t>string</a:t>
            </a:r>
            <a:r>
              <a:rPr lang="en-US" sz="2000"/>
              <a:t>	lay_ma_sach	Trả về mã sách</a:t>
            </a:r>
          </a:p>
          <a:p>
            <a:pPr>
              <a:lnSpc>
                <a:spcPct val="200000"/>
              </a:lnSpc>
            </a:pPr>
            <a:r>
              <a:rPr lang="en-US" sz="2000">
                <a:solidFill>
                  <a:srgbClr val="3FBEB7"/>
                </a:solidFill>
              </a:rPr>
              <a:t>string</a:t>
            </a:r>
            <a:r>
              <a:rPr lang="en-US" sz="2000"/>
              <a:t>	lay_the_loai	Trả về thể loại sách</a:t>
            </a:r>
          </a:p>
          <a:p>
            <a:pPr>
              <a:lnSpc>
                <a:spcPct val="200000"/>
              </a:lnSpc>
            </a:pPr>
            <a:r>
              <a:rPr lang="en-US" sz="2000">
                <a:solidFill>
                  <a:srgbClr val="3FBEB7"/>
                </a:solidFill>
              </a:rPr>
              <a:t>string</a:t>
            </a:r>
            <a:r>
              <a:rPr lang="en-US" sz="2000"/>
              <a:t>	lay_tac_gia	Trả về tên tác giả sách</a:t>
            </a:r>
          </a:p>
          <a:p>
            <a:pPr>
              <a:lnSpc>
                <a:spcPct val="200000"/>
              </a:lnSpc>
            </a:pPr>
            <a:r>
              <a:rPr lang="en-US" sz="2000">
                <a:solidFill>
                  <a:srgbClr val="3FBEB7"/>
                </a:solidFill>
              </a:rPr>
              <a:t>int</a:t>
            </a:r>
            <a:r>
              <a:rPr lang="en-US" sz="2000"/>
              <a:t>	lay_so_luong	Trả về số lượng sách…				…trong kho</a:t>
            </a:r>
          </a:p>
          <a:p>
            <a:pPr>
              <a:lnSpc>
                <a:spcPct val="200000"/>
              </a:lnSpc>
            </a:pPr>
            <a:r>
              <a:rPr lang="en-US" sz="2000">
                <a:solidFill>
                  <a:srgbClr val="3FBEB7"/>
                </a:solidFill>
              </a:rPr>
              <a:t>int</a:t>
            </a:r>
            <a:r>
              <a:rPr lang="en-US" sz="2000"/>
              <a:t>	lay_don_gia	Trả về đơn giá sách</a:t>
            </a:r>
          </a:p>
          <a:p>
            <a:pPr>
              <a:lnSpc>
                <a:spcPct val="200000"/>
              </a:lnSpc>
            </a:pPr>
            <a:r>
              <a:rPr lang="en-US" sz="2000">
                <a:solidFill>
                  <a:srgbClr val="3FBEB7"/>
                </a:solidFill>
              </a:rPr>
              <a:t>void</a:t>
            </a:r>
            <a:r>
              <a:rPr lang="en-US" sz="2000"/>
              <a:t>	display		Hiển thị thông tin về sách</a:t>
            </a:r>
            <a:endParaRPr lang="vi-VN" sz="2000"/>
          </a:p>
        </p:txBody>
      </p:sp>
    </p:spTree>
    <p:extLst>
      <p:ext uri="{BB962C8B-B14F-4D97-AF65-F5344CB8AC3E}">
        <p14:creationId xmlns:p14="http://schemas.microsoft.com/office/powerpoint/2010/main" val="419347054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AE8EF10B-B478-4B36-AA10-FE5165CFB942}"/>
              </a:ext>
            </a:extLst>
          </p:cNvPr>
          <p:cNvSpPr txBox="1"/>
          <p:nvPr/>
        </p:nvSpPr>
        <p:spPr>
          <a:xfrm>
            <a:off x="0" y="360113"/>
            <a:ext cx="4619622" cy="83099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4800" b="1">
                <a:solidFill>
                  <a:srgbClr val="F6F8F7"/>
                </a:solidFill>
              </a:rPr>
              <a:t>kho_sach</a:t>
            </a:r>
            <a:endParaRPr lang="vi-VN" sz="4800" b="1">
              <a:solidFill>
                <a:srgbClr val="F6F8F7"/>
              </a:solidFill>
            </a:endParaRPr>
          </a:p>
        </p:txBody>
      </p:sp>
      <p:pic>
        <p:nvPicPr>
          <p:cNvPr id="4" name="Picture 2" descr="Sách Các Loại Trong Thư Viện">
            <a:extLst>
              <a:ext uri="{FF2B5EF4-FFF2-40B4-BE49-F238E27FC236}">
                <a16:creationId xmlns:a16="http://schemas.microsoft.com/office/drawing/2014/main" id="{52287DF5-9F9B-4814-AA71-328001A95D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54" r="4584"/>
          <a:stretch/>
        </p:blipFill>
        <p:spPr bwMode="auto">
          <a:xfrm>
            <a:off x="8185389" y="778668"/>
            <a:ext cx="3533774" cy="5300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Hình chữ nhật 4">
            <a:extLst>
              <a:ext uri="{FF2B5EF4-FFF2-40B4-BE49-F238E27FC236}">
                <a16:creationId xmlns:a16="http://schemas.microsoft.com/office/drawing/2014/main" id="{35F90EFB-B686-4F54-B19F-495292C4255C}"/>
              </a:ext>
            </a:extLst>
          </p:cNvPr>
          <p:cNvSpPr/>
          <p:nvPr/>
        </p:nvSpPr>
        <p:spPr>
          <a:xfrm>
            <a:off x="7591244" y="1058153"/>
            <a:ext cx="3864635" cy="4747808"/>
          </a:xfrm>
          <a:prstGeom prst="rect">
            <a:avLst/>
          </a:prstGeom>
          <a:noFill/>
          <a:ln w="57150">
            <a:solidFill>
              <a:srgbClr val="3FBE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" name="Hình chữ nhật 5">
            <a:extLst>
              <a:ext uri="{FF2B5EF4-FFF2-40B4-BE49-F238E27FC236}">
                <a16:creationId xmlns:a16="http://schemas.microsoft.com/office/drawing/2014/main" id="{E94D7C7C-71BC-49E7-BA62-CBEB3C166072}"/>
              </a:ext>
            </a:extLst>
          </p:cNvPr>
          <p:cNvSpPr/>
          <p:nvPr/>
        </p:nvSpPr>
        <p:spPr>
          <a:xfrm>
            <a:off x="7322328" y="2625487"/>
            <a:ext cx="537832" cy="1613139"/>
          </a:xfrm>
          <a:prstGeom prst="rect">
            <a:avLst/>
          </a:prstGeom>
          <a:solidFill>
            <a:srgbClr val="3FBEB7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pc="300">
                <a:solidFill>
                  <a:srgbClr val="F6F8F7"/>
                </a:solidFill>
              </a:rPr>
              <a:t>-class-</a:t>
            </a:r>
            <a:endParaRPr lang="vi-VN" spc="300">
              <a:solidFill>
                <a:srgbClr val="F6F8F7"/>
              </a:solidFill>
            </a:endParaRPr>
          </a:p>
        </p:txBody>
      </p:sp>
      <p:sp>
        <p:nvSpPr>
          <p:cNvPr id="7" name="Hộp Văn bản 6">
            <a:extLst>
              <a:ext uri="{FF2B5EF4-FFF2-40B4-BE49-F238E27FC236}">
                <a16:creationId xmlns:a16="http://schemas.microsoft.com/office/drawing/2014/main" id="{9517C8AD-93F5-4183-B7B3-C211A5E3E8AF}"/>
              </a:ext>
            </a:extLst>
          </p:cNvPr>
          <p:cNvSpPr txBox="1"/>
          <p:nvPr/>
        </p:nvSpPr>
        <p:spPr>
          <a:xfrm>
            <a:off x="226352" y="1329133"/>
            <a:ext cx="7095976" cy="5105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u="sng"/>
              <a:t>Thuộc tính:</a:t>
            </a:r>
          </a:p>
          <a:p>
            <a:pPr>
              <a:lnSpc>
                <a:spcPct val="150000"/>
              </a:lnSpc>
            </a:pPr>
            <a:r>
              <a:rPr lang="en-US" sz="2000">
                <a:solidFill>
                  <a:srgbClr val="3FBEB7"/>
                </a:solidFill>
              </a:rPr>
              <a:t>sach	</a:t>
            </a:r>
            <a:r>
              <a:rPr lang="en-US" sz="2000">
                <a:solidFill>
                  <a:srgbClr val="292B2A"/>
                </a:solidFill>
              </a:rPr>
              <a:t>s[100]		Khởi tạo mảng tối đa 100 				phần tử mang kiểu dữ liệu </a:t>
            </a:r>
            <a:r>
              <a:rPr lang="en-US" sz="2000">
                <a:solidFill>
                  <a:srgbClr val="3FBEB7"/>
                </a:solidFill>
              </a:rPr>
              <a:t>sach</a:t>
            </a:r>
          </a:p>
          <a:p>
            <a:pPr>
              <a:lnSpc>
                <a:spcPct val="150000"/>
              </a:lnSpc>
            </a:pPr>
            <a:r>
              <a:rPr lang="en-US" sz="2000" u="sng">
                <a:solidFill>
                  <a:srgbClr val="292B2A"/>
                </a:solidFill>
              </a:rPr>
              <a:t>Phương thức:</a:t>
            </a:r>
          </a:p>
          <a:p>
            <a:pPr>
              <a:lnSpc>
                <a:spcPct val="150000"/>
              </a:lnSpc>
            </a:pPr>
            <a:r>
              <a:rPr lang="vi-VN" sz="2000">
                <a:solidFill>
                  <a:srgbClr val="3FBEB7"/>
                </a:solidFill>
              </a:rPr>
              <a:t>void </a:t>
            </a:r>
            <a:r>
              <a:rPr lang="en-US" sz="2000">
                <a:solidFill>
                  <a:srgbClr val="3FBEB7"/>
                </a:solidFill>
              </a:rPr>
              <a:t>	</a:t>
            </a:r>
            <a:r>
              <a:rPr lang="vi-VN" sz="2000">
                <a:solidFill>
                  <a:srgbClr val="292B2A"/>
                </a:solidFill>
              </a:rPr>
              <a:t>nhap_sach</a:t>
            </a:r>
            <a:r>
              <a:rPr lang="en-US" sz="2000">
                <a:solidFill>
                  <a:srgbClr val="292B2A"/>
                </a:solidFill>
              </a:rPr>
              <a:t>	Nhập thêm vào trong kho một 			loại sách mới hoặc thêm một số 			lượng sách đã có sẵn</a:t>
            </a:r>
          </a:p>
          <a:p>
            <a:pPr>
              <a:lnSpc>
                <a:spcPct val="150000"/>
              </a:lnSpc>
            </a:pPr>
            <a:r>
              <a:rPr lang="en-US" sz="2000">
                <a:solidFill>
                  <a:srgbClr val="3FBEB7"/>
                </a:solidFill>
              </a:rPr>
              <a:t>void</a:t>
            </a:r>
            <a:r>
              <a:rPr lang="en-US" sz="2000">
                <a:solidFill>
                  <a:srgbClr val="292B2A"/>
                </a:solidFill>
              </a:rPr>
              <a:t>	tim_sach	Tìm thông tin một loại sách theo 			mã sách</a:t>
            </a:r>
          </a:p>
          <a:p>
            <a:pPr>
              <a:lnSpc>
                <a:spcPct val="150000"/>
              </a:lnSpc>
            </a:pPr>
            <a:r>
              <a:rPr lang="en-US" sz="2000">
                <a:solidFill>
                  <a:srgbClr val="3FBEB7"/>
                </a:solidFill>
              </a:rPr>
              <a:t>void</a:t>
            </a:r>
            <a:r>
              <a:rPr lang="en-US" sz="2000">
                <a:solidFill>
                  <a:srgbClr val="292B2A"/>
                </a:solidFill>
              </a:rPr>
              <a:t>	display		Xuất ra thông tin toàn bộ sách 			trong kho</a:t>
            </a:r>
            <a:endParaRPr lang="vi-VN" sz="2000">
              <a:solidFill>
                <a:srgbClr val="292B2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280481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Chủ đề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9 Tùy chỉnh">
      <a:majorFont>
        <a:latin typeface="SVN-Avo"/>
        <a:ea typeface=""/>
        <a:cs typeface=""/>
      </a:majorFont>
      <a:minorFont>
        <a:latin typeface="SVN-Av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294</TotalTime>
  <Words>918</Words>
  <Application>Microsoft Office PowerPoint</Application>
  <PresentationFormat>Màn hình rộng</PresentationFormat>
  <Paragraphs>105</Paragraphs>
  <Slides>17</Slides>
  <Notes>0</Notes>
  <HiddenSlides>0</HiddenSlides>
  <MMClips>0</MMClips>
  <ScaleCrop>false</ScaleCrop>
  <HeadingPairs>
    <vt:vector size="6" baseType="variant">
      <vt:variant>
        <vt:lpstr>Phông được Dùng</vt:lpstr>
      </vt:variant>
      <vt:variant>
        <vt:i4>2</vt:i4>
      </vt:variant>
      <vt:variant>
        <vt:lpstr>Chủ đề</vt:lpstr>
      </vt:variant>
      <vt:variant>
        <vt:i4>1</vt:i4>
      </vt:variant>
      <vt:variant>
        <vt:lpstr>Tiêu đề Bản chiếu</vt:lpstr>
      </vt:variant>
      <vt:variant>
        <vt:i4>17</vt:i4>
      </vt:variant>
    </vt:vector>
  </HeadingPairs>
  <TitlesOfParts>
    <vt:vector size="20" baseType="lpstr">
      <vt:lpstr>Arial</vt:lpstr>
      <vt:lpstr>SVN-Avo</vt:lpstr>
      <vt:lpstr>Chủ đề Office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Bản trình bày PowerPoint</dc:title>
  <dc:creator>Nguyễn Khôi</dc:creator>
  <cp:lastModifiedBy>Nguyễn Khôi</cp:lastModifiedBy>
  <cp:revision>31</cp:revision>
  <dcterms:created xsi:type="dcterms:W3CDTF">2022-04-06T12:17:48Z</dcterms:created>
  <dcterms:modified xsi:type="dcterms:W3CDTF">2022-04-06T18:50:26Z</dcterms:modified>
</cp:coreProperties>
</file>